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5" r:id="rId3"/>
  </p:sldMasterIdLst>
  <p:notesMasterIdLst>
    <p:notesMasterId r:id="rId21"/>
  </p:notesMasterIdLst>
  <p:handoutMasterIdLst>
    <p:handoutMasterId r:id="rId22"/>
  </p:handoutMasterIdLst>
  <p:sldIdLst>
    <p:sldId id="256" r:id="rId4"/>
    <p:sldId id="257" r:id="rId5"/>
    <p:sldId id="330" r:id="rId6"/>
    <p:sldId id="258" r:id="rId7"/>
    <p:sldId id="331" r:id="rId8"/>
    <p:sldId id="332" r:id="rId9"/>
    <p:sldId id="339" r:id="rId10"/>
    <p:sldId id="333" r:id="rId11"/>
    <p:sldId id="340" r:id="rId12"/>
    <p:sldId id="334" r:id="rId13"/>
    <p:sldId id="341" r:id="rId14"/>
    <p:sldId id="335" r:id="rId15"/>
    <p:sldId id="336" r:id="rId16"/>
    <p:sldId id="343" r:id="rId17"/>
    <p:sldId id="337" r:id="rId18"/>
    <p:sldId id="344" r:id="rId19"/>
    <p:sldId id="345"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1A34"/>
    <a:srgbClr val="6F2C91"/>
    <a:srgbClr val="8D2351"/>
    <a:srgbClr val="212D64"/>
    <a:srgbClr val="222D64"/>
    <a:srgbClr val="8C2251"/>
    <a:srgbClr val="136E7C"/>
    <a:srgbClr val="931545"/>
    <a:srgbClr val="A4184D"/>
    <a:srgbClr val="2A9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autoAdjust="0"/>
    <p:restoredTop sz="94660"/>
  </p:normalViewPr>
  <p:slideViewPr>
    <p:cSldViewPr>
      <p:cViewPr>
        <p:scale>
          <a:sx n="103" d="100"/>
          <a:sy n="103" d="100"/>
        </p:scale>
        <p:origin x="-1456" y="-22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70804D-68F9-4177-B417-69D9B3A7CEC8}" type="datetimeFigureOut">
              <a:rPr lang="en-US" smtClean="0"/>
              <a:pPr/>
              <a:t>10/22/20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168180-6199-4B32-9AD9-39801E8D91AC}" type="slidenum">
              <a:rPr lang="en-US" smtClean="0"/>
              <a:pPr/>
              <a:t>‹#›</a:t>
            </a:fld>
            <a:endParaRPr lang="en-US"/>
          </a:p>
        </p:txBody>
      </p:sp>
    </p:spTree>
    <p:extLst>
      <p:ext uri="{BB962C8B-B14F-4D97-AF65-F5344CB8AC3E}">
        <p14:creationId xmlns:p14="http://schemas.microsoft.com/office/powerpoint/2010/main" val="45215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A61C1F-AF62-472E-B0B7-96BEF13D888F}" type="datetimeFigureOut">
              <a:rPr lang="en-US" smtClean="0"/>
              <a:pPr/>
              <a:t>10/22/20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304B3-9DFA-4263-B684-91003290D6B9}" type="slidenum">
              <a:rPr lang="en-US" smtClean="0"/>
              <a:pPr/>
              <a:t>‹#›</a:t>
            </a:fld>
            <a:endParaRPr lang="en-US"/>
          </a:p>
        </p:txBody>
      </p:sp>
    </p:spTree>
    <p:extLst>
      <p:ext uri="{BB962C8B-B14F-4D97-AF65-F5344CB8AC3E}">
        <p14:creationId xmlns:p14="http://schemas.microsoft.com/office/powerpoint/2010/main" val="90291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FA66125C-86AB-4BD1-895D-52D7FA1A3032}"/>
              </a:ext>
            </a:extLst>
          </p:cNvPr>
          <p:cNvSpPr>
            <a:spLocks noGrp="1"/>
          </p:cNvSpPr>
          <p:nvPr>
            <p:ph type="body" sz="quarter" idx="10" hasCustomPrompt="1"/>
          </p:nvPr>
        </p:nvSpPr>
        <p:spPr>
          <a:xfrm>
            <a:off x="1485900" y="1504950"/>
            <a:ext cx="6172200" cy="914400"/>
          </a:xfrm>
          <a:prstGeom prst="rect">
            <a:avLst/>
          </a:prstGeom>
        </p:spPr>
        <p:txBody>
          <a:bodyPr>
            <a:spAutoFit/>
          </a:bodyPr>
          <a:lstStyle>
            <a:lvl1pPr marL="0" indent="0" algn="ctr">
              <a:buNone/>
              <a:defRPr sz="2400" b="1">
                <a:latin typeface="Georgia" panose="02040502050405020303" pitchFamily="18" charset="0"/>
              </a:defRPr>
            </a:lvl1pPr>
          </a:lstStyle>
          <a:p>
            <a:pPr lvl="0"/>
            <a:r>
              <a:rPr lang="en-US" dirty="0"/>
              <a:t>Title</a:t>
            </a:r>
          </a:p>
          <a:p>
            <a:pPr lvl="0"/>
            <a:endParaRPr lang="en-US" dirty="0"/>
          </a:p>
        </p:txBody>
      </p:sp>
      <p:sp>
        <p:nvSpPr>
          <p:cNvPr id="9" name="Text Placeholder 8">
            <a:extLst>
              <a:ext uri="{FF2B5EF4-FFF2-40B4-BE49-F238E27FC236}">
                <a16:creationId xmlns:a16="http://schemas.microsoft.com/office/drawing/2014/main" xmlns="" id="{42E0DE6E-14B7-4F94-B4B6-8BD6E1C69216}"/>
              </a:ext>
            </a:extLst>
          </p:cNvPr>
          <p:cNvSpPr>
            <a:spLocks noGrp="1"/>
          </p:cNvSpPr>
          <p:nvPr>
            <p:ph type="body" sz="quarter" idx="11" hasCustomPrompt="1"/>
          </p:nvPr>
        </p:nvSpPr>
        <p:spPr>
          <a:xfrm>
            <a:off x="1485900" y="2800350"/>
            <a:ext cx="6172200" cy="1066800"/>
          </a:xfrm>
          <a:prstGeom prst="rect">
            <a:avLst/>
          </a:prstGeom>
        </p:spPr>
        <p:txBody>
          <a:bodyPr>
            <a:normAutofit/>
          </a:bodyPr>
          <a:lstStyle>
            <a:lvl1pPr marL="0" indent="0" algn="ctr">
              <a:buNone/>
              <a:defRPr sz="1800" b="0">
                <a:latin typeface="Georgia" panose="02040502050405020303" pitchFamily="18" charset="0"/>
              </a:defRPr>
            </a:lvl1pPr>
          </a:lstStyle>
          <a:p>
            <a:pPr lvl="0"/>
            <a:r>
              <a:rPr lang="en-US" dirty="0"/>
              <a:t>Authors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5A47839-D4E4-4C15-A189-22DDF99E4027}"/>
              </a:ext>
            </a:extLst>
          </p:cNvPr>
          <p:cNvSpPr>
            <a:spLocks noGrp="1"/>
          </p:cNvSpPr>
          <p:nvPr>
            <p:ph idx="1" hasCustomPrompt="1"/>
          </p:nvPr>
        </p:nvSpPr>
        <p:spPr>
          <a:xfrm>
            <a:off x="628650" y="971550"/>
            <a:ext cx="788670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smtClean="0"/>
              <a:t>Second </a:t>
            </a:r>
            <a:r>
              <a:rPr lang="en-US" dirty="0"/>
              <a:t>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14788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A47B2B0-31CA-4451-8C7C-975217BC9071}"/>
              </a:ext>
            </a:extLst>
          </p:cNvPr>
          <p:cNvSpPr>
            <a:spLocks noGrp="1"/>
          </p:cNvSpPr>
          <p:nvPr>
            <p:ph sz="half" idx="1" hasCustomPrompt="1"/>
          </p:nvPr>
        </p:nvSpPr>
        <p:spPr>
          <a:xfrm>
            <a:off x="628650" y="971550"/>
            <a:ext cx="386715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0"/>
            <a:endParaRPr lang="en-US" dirty="0"/>
          </a:p>
        </p:txBody>
      </p:sp>
      <p:sp>
        <p:nvSpPr>
          <p:cNvPr id="4" name="Content Placeholder 3">
            <a:extLst>
              <a:ext uri="{FF2B5EF4-FFF2-40B4-BE49-F238E27FC236}">
                <a16:creationId xmlns:a16="http://schemas.microsoft.com/office/drawing/2014/main" xmlns="" id="{0720FB8D-CD5F-4F41-A6AB-2DA32189E049}"/>
              </a:ext>
            </a:extLst>
          </p:cNvPr>
          <p:cNvSpPr>
            <a:spLocks noGrp="1"/>
          </p:cNvSpPr>
          <p:nvPr>
            <p:ph sz="half" idx="2"/>
          </p:nvPr>
        </p:nvSpPr>
        <p:spPr>
          <a:xfrm>
            <a:off x="4648200" y="971550"/>
            <a:ext cx="386715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33300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237653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FA66125C-86AB-4BD1-895D-52D7FA1A3032}"/>
              </a:ext>
            </a:extLst>
          </p:cNvPr>
          <p:cNvSpPr>
            <a:spLocks noGrp="1"/>
          </p:cNvSpPr>
          <p:nvPr>
            <p:ph type="body" sz="quarter" idx="10" hasCustomPrompt="1"/>
          </p:nvPr>
        </p:nvSpPr>
        <p:spPr>
          <a:xfrm>
            <a:off x="1485900" y="1504950"/>
            <a:ext cx="6172200" cy="914400"/>
          </a:xfrm>
          <a:prstGeom prst="rect">
            <a:avLst/>
          </a:prstGeom>
        </p:spPr>
        <p:txBody>
          <a:bodyPr>
            <a:spAutoFit/>
          </a:bodyPr>
          <a:lstStyle>
            <a:lvl1pPr marL="0" indent="0" algn="ctr">
              <a:buNone/>
              <a:defRPr sz="2400" b="1">
                <a:latin typeface="Georgia" panose="02040502050405020303" pitchFamily="18" charset="0"/>
              </a:defRPr>
            </a:lvl1pPr>
          </a:lstStyle>
          <a:p>
            <a:pPr lvl="0"/>
            <a:r>
              <a:rPr lang="en-US" dirty="0"/>
              <a:t>Title</a:t>
            </a:r>
          </a:p>
          <a:p>
            <a:pPr lvl="0"/>
            <a:endParaRPr lang="en-US" dirty="0"/>
          </a:p>
        </p:txBody>
      </p:sp>
      <p:sp>
        <p:nvSpPr>
          <p:cNvPr id="9" name="Text Placeholder 8">
            <a:extLst>
              <a:ext uri="{FF2B5EF4-FFF2-40B4-BE49-F238E27FC236}">
                <a16:creationId xmlns:a16="http://schemas.microsoft.com/office/drawing/2014/main" xmlns="" id="{42E0DE6E-14B7-4F94-B4B6-8BD6E1C69216}"/>
              </a:ext>
            </a:extLst>
          </p:cNvPr>
          <p:cNvSpPr>
            <a:spLocks noGrp="1"/>
          </p:cNvSpPr>
          <p:nvPr>
            <p:ph type="body" sz="quarter" idx="11" hasCustomPrompt="1"/>
          </p:nvPr>
        </p:nvSpPr>
        <p:spPr>
          <a:xfrm>
            <a:off x="1485900" y="2800350"/>
            <a:ext cx="6172200" cy="1066800"/>
          </a:xfrm>
          <a:prstGeom prst="rect">
            <a:avLst/>
          </a:prstGeom>
        </p:spPr>
        <p:txBody>
          <a:bodyPr>
            <a:normAutofit/>
          </a:bodyPr>
          <a:lstStyle>
            <a:lvl1pPr marL="0" indent="0" algn="ctr">
              <a:buNone/>
              <a:defRPr sz="1800" b="0">
                <a:latin typeface="Georgia" panose="02040502050405020303" pitchFamily="18" charset="0"/>
              </a:defRPr>
            </a:lvl1pPr>
          </a:lstStyle>
          <a:p>
            <a:pPr lvl="0"/>
            <a:r>
              <a:rPr lang="en-US" dirty="0"/>
              <a:t>Authors</a:t>
            </a:r>
          </a:p>
        </p:txBody>
      </p:sp>
    </p:spTree>
    <p:extLst>
      <p:ext uri="{BB962C8B-B14F-4D97-AF65-F5344CB8AC3E}">
        <p14:creationId xmlns:p14="http://schemas.microsoft.com/office/powerpoint/2010/main" val="896556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4419600"/>
          </a:xfrm>
          <a:prstGeom prst="rect">
            <a:avLst/>
          </a:prstGeom>
        </p:spPr>
        <p:txBody>
          <a:bodyPr/>
          <a:lstStyle>
            <a:lvl1pPr>
              <a:defRPr sz="2400">
                <a:latin typeface="Georgia"/>
                <a:cs typeface="Georgia"/>
              </a:defRPr>
            </a:lvl1pPr>
            <a:lvl2pPr marL="800100" indent="-342900">
              <a:buFont typeface="Arial"/>
              <a:buChar char="•"/>
              <a:defRPr sz="2000">
                <a:latin typeface="Georgia"/>
                <a:cs typeface="Georgia"/>
              </a:defRPr>
            </a:lvl2pPr>
            <a:lvl3pP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28652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5750"/>
            <a:ext cx="4038600" cy="4419600"/>
          </a:xfrm>
          <a:prstGeom prst="rect">
            <a:avLst/>
          </a:prstGeom>
        </p:spPr>
        <p:txBody>
          <a:bodyPr/>
          <a:lstStyle>
            <a:lvl1pPr marL="342900" indent="-342900">
              <a:buFont typeface="Arial"/>
              <a:buChar char="•"/>
              <a:defRPr sz="2400">
                <a:latin typeface="Georgia"/>
                <a:cs typeface="Georgia"/>
              </a:defRPr>
            </a:lvl1pPr>
            <a:lvl2pPr marL="800100" indent="-342900">
              <a:buFont typeface="Arial"/>
              <a:buChar char="•"/>
              <a:defRPr sz="2000">
                <a:latin typeface="Georgia"/>
                <a:cs typeface="Georgia"/>
              </a:defRPr>
            </a:lvl2pPr>
            <a:lvl3pPr marL="1200150" indent="-285750">
              <a:buFont typeface="Arial"/>
              <a:buChar cha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85750"/>
            <a:ext cx="4038600" cy="4419600"/>
          </a:xfrm>
          <a:prstGeom prst="rect">
            <a:avLst/>
          </a:prstGeom>
        </p:spPr>
        <p:txBody>
          <a:bodyPr/>
          <a:lstStyle>
            <a:lvl1pPr marL="457200" indent="-457200">
              <a:buFont typeface="Arial"/>
              <a:buChar char="•"/>
              <a:defRPr sz="2400">
                <a:latin typeface="Georgia"/>
                <a:cs typeface="Georgia"/>
              </a:defRPr>
            </a:lvl1pPr>
            <a:lvl2pPr marL="800100" indent="-342900">
              <a:buFont typeface="Arial"/>
              <a:buChar char="•"/>
              <a:defRPr sz="2000">
                <a:latin typeface="Georgia"/>
                <a:cs typeface="Georgia"/>
              </a:defRPr>
            </a:lvl2pPr>
            <a:lvl3pPr marL="1257300" indent="-342900">
              <a:buFont typeface="Arial"/>
              <a:buChar cha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341379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smtClean="0"/>
          </a:p>
        </p:txBody>
      </p:sp>
    </p:spTree>
    <p:extLst>
      <p:ext uri="{BB962C8B-B14F-4D97-AF65-F5344CB8AC3E}">
        <p14:creationId xmlns:p14="http://schemas.microsoft.com/office/powerpoint/2010/main" val="4027626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7930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 Id="rId3"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1.emf"/><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theme" Target="../theme/theme3.xml"/><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228600" cy="11239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838200"/>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xmlns="" id="{2719E194-A24F-4984-A358-584121C0556B}"/>
              </a:ext>
            </a:extLst>
          </p:cNvPr>
          <p:cNvSpPr txBox="1">
            <a:spLocks/>
          </p:cNvSpPr>
          <p:nvPr userDrawn="1"/>
        </p:nvSpPr>
        <p:spPr>
          <a:xfrm>
            <a:off x="838200" y="285750"/>
            <a:ext cx="7467600" cy="435391"/>
          </a:xfrm>
          <a:prstGeom prst="rect">
            <a:avLst/>
          </a:prstGeom>
        </p:spPr>
        <p:txBody>
          <a:bodyPr>
            <a:noAutofit/>
          </a:bodyPr>
          <a:lstStyle>
            <a:lvl1pPr algn="ctr"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b="1" dirty="0"/>
              <a:t>AHNS Endocrine Surgery </a:t>
            </a:r>
            <a:r>
              <a:rPr lang="en-US" b="1" dirty="0" smtClean="0"/>
              <a:t>Section</a:t>
            </a:r>
            <a:endParaRPr lang="en-US" b="1" dirty="0"/>
          </a:p>
        </p:txBody>
      </p:sp>
      <p:sp>
        <p:nvSpPr>
          <p:cNvPr id="12" name="Rectangle 11">
            <a:extLst>
              <a:ext uri="{FF2B5EF4-FFF2-40B4-BE49-F238E27FC236}">
                <a16:creationId xmlns:a16="http://schemas.microsoft.com/office/drawing/2014/main" xmlns="" id="{7DEEC169-B26A-41D0-BE3A-8003A73D2C41}"/>
              </a:ext>
            </a:extLst>
          </p:cNvPr>
          <p:cNvSpPr/>
          <p:nvPr userDrawn="1"/>
        </p:nvSpPr>
        <p:spPr>
          <a:xfrm>
            <a:off x="2988725" y="4857750"/>
            <a:ext cx="3166552" cy="338554"/>
          </a:xfrm>
          <a:prstGeom prst="rect">
            <a:avLst/>
          </a:prstGeom>
        </p:spPr>
        <p:txBody>
          <a:bodyPr wrap="none">
            <a:spAutoFit/>
          </a:bodyPr>
          <a:lstStyle/>
          <a:p>
            <a:pPr algn="ctr"/>
            <a:r>
              <a:rPr lang="en-US" sz="1600" b="1" dirty="0">
                <a:solidFill>
                  <a:schemeClr val="bg1"/>
                </a:solidFill>
                <a:latin typeface="Georgia" pitchFamily="18" charset="0"/>
              </a:rPr>
              <a:t>https:/</a:t>
            </a:r>
            <a:r>
              <a:rPr lang="en-US" sz="1600" b="1" dirty="0" smtClean="0">
                <a:solidFill>
                  <a:schemeClr val="bg1"/>
                </a:solidFill>
                <a:latin typeface="Georgia" pitchFamily="18" charset="0"/>
              </a:rPr>
              <a:t>/ahns.info/endocrine</a:t>
            </a:r>
            <a:endParaRPr lang="en-US" sz="1600" b="1" dirty="0">
              <a:solidFill>
                <a:schemeClr val="bg1"/>
              </a:solidFill>
              <a:latin typeface="Georgia" pitchFamily="18" charset="0"/>
            </a:endParaRPr>
          </a:p>
        </p:txBody>
      </p:sp>
      <p:sp>
        <p:nvSpPr>
          <p:cNvPr id="13" name="TextBox 12">
            <a:extLst>
              <a:ext uri="{FF2B5EF4-FFF2-40B4-BE49-F238E27FC236}">
                <a16:creationId xmlns:a16="http://schemas.microsoft.com/office/drawing/2014/main" xmlns="" id="{34F640B6-B4E7-4A04-B3D0-4ADB79B353A1}"/>
              </a:ext>
            </a:extLst>
          </p:cNvPr>
          <p:cNvSpPr txBox="1"/>
          <p:nvPr userDrawn="1"/>
        </p:nvSpPr>
        <p:spPr>
          <a:xfrm>
            <a:off x="609600" y="1962150"/>
            <a:ext cx="8001000" cy="461665"/>
          </a:xfrm>
          <a:prstGeom prst="rect">
            <a:avLst/>
          </a:prstGeom>
          <a:noFill/>
        </p:spPr>
        <p:txBody>
          <a:bodyPr wrap="square" rtlCol="0">
            <a:spAutoFit/>
          </a:bodyPr>
          <a:lstStyle/>
          <a:p>
            <a:pPr algn="ctr"/>
            <a:endParaRPr lang="en-US" sz="2400" b="1" dirty="0">
              <a:latin typeface="Georgia" panose="02040502050405020303" pitchFamily="18" charset="0"/>
            </a:endParaRPr>
          </a:p>
        </p:txBody>
      </p:sp>
      <p:pic>
        <p:nvPicPr>
          <p:cNvPr id="16" name="Picture 1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7200" y="21373"/>
            <a:ext cx="1066800" cy="9501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DC9B3BB1-3419-4B7A-85F3-9A7D4DE29B19}"/>
              </a:ext>
            </a:extLst>
          </p:cNvPr>
          <p:cNvSpPr/>
          <p:nvPr userDrawn="1"/>
        </p:nvSpPr>
        <p:spPr>
          <a:xfrm>
            <a:off x="0" y="0"/>
            <a:ext cx="228600" cy="11239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34FA066D-54DC-44DD-A5B6-5EA6983A7CAE}"/>
              </a:ext>
            </a:extLst>
          </p:cNvPr>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584A42E-0260-4F69-A6E0-144DA37F8B41}"/>
              </a:ext>
            </a:extLst>
          </p:cNvPr>
          <p:cNvSpPr/>
          <p:nvPr userDrawn="1"/>
        </p:nvSpPr>
        <p:spPr>
          <a:xfrm>
            <a:off x="0" y="838200"/>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383A4B0-A28C-4E1D-B94C-5D47D5768DA6}"/>
              </a:ext>
            </a:extLst>
          </p:cNvPr>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9D8F03F-665D-4E1C-91C7-531C485CCCEA}"/>
              </a:ext>
            </a:extLst>
          </p:cNvPr>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0EFE8790-E0A6-4F4E-9BAE-2F0AF6B9A577}"/>
              </a:ext>
            </a:extLst>
          </p:cNvPr>
          <p:cNvSpPr/>
          <p:nvPr userDrawn="1"/>
        </p:nvSpPr>
        <p:spPr>
          <a:xfrm>
            <a:off x="1378612" y="4857750"/>
            <a:ext cx="6386778"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eorgia" pitchFamily="18" charset="0"/>
              </a:rPr>
              <a:t>AHNS Endocrine Surgery Section - https:/</a:t>
            </a:r>
            <a:r>
              <a:rPr lang="en-US" sz="1500" b="1" dirty="0" smtClean="0">
                <a:solidFill>
                  <a:schemeClr val="bg1"/>
                </a:solidFill>
                <a:latin typeface="Georgia" pitchFamily="18" charset="0"/>
              </a:rPr>
              <a:t>/ahns.info</a:t>
            </a:r>
            <a:r>
              <a:rPr lang="en-US" sz="1400" b="1" dirty="0" smtClean="0">
                <a:solidFill>
                  <a:schemeClr val="bg1"/>
                </a:solidFill>
                <a:latin typeface="Georgia" pitchFamily="18" charset="0"/>
              </a:rPr>
              <a:t>/endocrine</a:t>
            </a:r>
            <a:r>
              <a:rPr lang="en-US" sz="1500" b="1" dirty="0" smtClean="0">
                <a:solidFill>
                  <a:schemeClr val="bg1"/>
                </a:solidFill>
                <a:latin typeface="Georgia" pitchFamily="18" charset="0"/>
              </a:rPr>
              <a:t> </a:t>
            </a:r>
            <a:endParaRPr lang="en-US" sz="1500" b="1" dirty="0">
              <a:solidFill>
                <a:schemeClr val="bg1"/>
              </a:solidFill>
              <a:latin typeface="Georgia" pitchFamily="18" charset="0"/>
            </a:endParaRPr>
          </a:p>
        </p:txBody>
      </p:sp>
      <p:pic>
        <p:nvPicPr>
          <p:cNvPr id="13" name="Picture 12"/>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077200" y="21373"/>
            <a:ext cx="1066800" cy="950177"/>
          </a:xfrm>
          <a:prstGeom prst="rect">
            <a:avLst/>
          </a:prstGeom>
          <a:noFill/>
          <a:ln>
            <a:noFill/>
          </a:ln>
        </p:spPr>
      </p:pic>
    </p:spTree>
    <p:extLst>
      <p:ext uri="{BB962C8B-B14F-4D97-AF65-F5344CB8AC3E}">
        <p14:creationId xmlns:p14="http://schemas.microsoft.com/office/powerpoint/2010/main" val="2551423870"/>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4" r:id="rId3"/>
    <p:sldLayoutId id="2147483683"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4FA066D-54DC-44DD-A5B6-5EA6983A7CAE}"/>
              </a:ext>
            </a:extLst>
          </p:cNvPr>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9383A4B0-A28C-4E1D-B94C-5D47D5768DA6}"/>
              </a:ext>
            </a:extLst>
          </p:cNvPr>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19D8F03F-665D-4E1C-91C7-531C485CCCEA}"/>
              </a:ext>
            </a:extLst>
          </p:cNvPr>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0EFE8790-E0A6-4F4E-9BAE-2F0AF6B9A577}"/>
              </a:ext>
            </a:extLst>
          </p:cNvPr>
          <p:cNvSpPr/>
          <p:nvPr userDrawn="1"/>
        </p:nvSpPr>
        <p:spPr>
          <a:xfrm>
            <a:off x="1378612" y="4857750"/>
            <a:ext cx="6386778"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eorgia" pitchFamily="18" charset="0"/>
              </a:rPr>
              <a:t>AHNS Endocrine Surgery Section - https:/</a:t>
            </a:r>
            <a:r>
              <a:rPr lang="en-US" sz="1500" b="1" dirty="0" smtClean="0">
                <a:solidFill>
                  <a:schemeClr val="bg1"/>
                </a:solidFill>
                <a:latin typeface="Georgia" pitchFamily="18" charset="0"/>
              </a:rPr>
              <a:t>/ahns.info</a:t>
            </a:r>
            <a:r>
              <a:rPr lang="en-US" sz="1400" b="1" dirty="0" smtClean="0">
                <a:solidFill>
                  <a:schemeClr val="bg1"/>
                </a:solidFill>
                <a:latin typeface="Georgia" pitchFamily="18" charset="0"/>
              </a:rPr>
              <a:t>/endocrine</a:t>
            </a:r>
            <a:r>
              <a:rPr lang="en-US" sz="1500" b="1" dirty="0" smtClean="0">
                <a:solidFill>
                  <a:schemeClr val="bg1"/>
                </a:solidFill>
                <a:latin typeface="Georgia" pitchFamily="18" charset="0"/>
              </a:rPr>
              <a:t> </a:t>
            </a:r>
            <a:endParaRPr lang="en-US" sz="1500" b="1" dirty="0">
              <a:solidFill>
                <a:schemeClr val="bg1"/>
              </a:solidFill>
              <a:latin typeface="Georgia" pitchFamily="18" charset="0"/>
            </a:endParaRPr>
          </a:p>
        </p:txBody>
      </p:sp>
    </p:spTree>
    <p:extLst>
      <p:ext uri="{BB962C8B-B14F-4D97-AF65-F5344CB8AC3E}">
        <p14:creationId xmlns:p14="http://schemas.microsoft.com/office/powerpoint/2010/main" val="1882648460"/>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1" r:id="rId3"/>
    <p:sldLayoutId id="214748368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123950"/>
            <a:ext cx="9144000" cy="1938992"/>
          </a:xfrm>
        </p:spPr>
        <p:txBody>
          <a:bodyPr/>
          <a:lstStyle/>
          <a:p>
            <a:r>
              <a:rPr lang="en-US" dirty="0"/>
              <a:t>Immediate and </a:t>
            </a:r>
            <a:r>
              <a:rPr lang="en-US" dirty="0" smtClean="0"/>
              <a:t>Partial </a:t>
            </a:r>
            <a:r>
              <a:rPr lang="en-US" dirty="0"/>
              <a:t>Neural Dysfunction </a:t>
            </a:r>
            <a:r>
              <a:rPr lang="en-US" dirty="0" smtClean="0"/>
              <a:t>After </a:t>
            </a:r>
            <a:r>
              <a:rPr lang="en-US" dirty="0"/>
              <a:t>T</a:t>
            </a:r>
            <a:r>
              <a:rPr lang="en-US" dirty="0" smtClean="0"/>
              <a:t>hyroid </a:t>
            </a:r>
            <a:r>
              <a:rPr lang="en-US" dirty="0"/>
              <a:t>and </a:t>
            </a:r>
            <a:r>
              <a:rPr lang="en-US" dirty="0" smtClean="0"/>
              <a:t>Parathyroid </a:t>
            </a:r>
            <a:r>
              <a:rPr lang="en-US" dirty="0"/>
              <a:t>S</a:t>
            </a:r>
            <a:r>
              <a:rPr lang="en-US" dirty="0" smtClean="0"/>
              <a:t>urgery</a:t>
            </a:r>
            <a:r>
              <a:rPr lang="en-US" dirty="0"/>
              <a:t>: the </a:t>
            </a:r>
            <a:r>
              <a:rPr lang="en-US" dirty="0"/>
              <a:t>N</a:t>
            </a:r>
            <a:r>
              <a:rPr lang="en-US" dirty="0" smtClean="0"/>
              <a:t>eed </a:t>
            </a:r>
            <a:r>
              <a:rPr lang="en-US" dirty="0"/>
              <a:t>for </a:t>
            </a:r>
            <a:r>
              <a:rPr lang="en-US" dirty="0" smtClean="0"/>
              <a:t>Recognition</a:t>
            </a:r>
            <a:r>
              <a:rPr lang="en-US" dirty="0"/>
              <a:t>, </a:t>
            </a:r>
            <a:r>
              <a:rPr lang="en-US" dirty="0" smtClean="0"/>
              <a:t>Laryngeal </a:t>
            </a:r>
            <a:r>
              <a:rPr lang="en-US" dirty="0"/>
              <a:t>E</a:t>
            </a:r>
            <a:r>
              <a:rPr lang="en-US" dirty="0" smtClean="0"/>
              <a:t>xam </a:t>
            </a:r>
            <a:r>
              <a:rPr lang="en-US" dirty="0"/>
              <a:t>and </a:t>
            </a:r>
            <a:r>
              <a:rPr lang="en-US" dirty="0" smtClean="0"/>
              <a:t>Early </a:t>
            </a:r>
            <a:r>
              <a:rPr lang="en-US" dirty="0"/>
              <a:t>T</a:t>
            </a:r>
            <a:r>
              <a:rPr lang="en-US" dirty="0" smtClean="0"/>
              <a:t>reatment</a:t>
            </a:r>
            <a:endParaRPr lang="en-US" dirty="0"/>
          </a:p>
          <a:p>
            <a:pPr>
              <a:spcBef>
                <a:spcPts val="0"/>
              </a:spcBef>
            </a:pPr>
            <a:r>
              <a:rPr lang="en-US" dirty="0" smtClean="0"/>
              <a:t>An </a:t>
            </a:r>
            <a:r>
              <a:rPr lang="en-US" dirty="0"/>
              <a:t>American Head and Neck Society </a:t>
            </a:r>
            <a:endParaRPr lang="en-US" dirty="0" smtClean="0"/>
          </a:p>
          <a:p>
            <a:pPr>
              <a:spcBef>
                <a:spcPts val="0"/>
              </a:spcBef>
            </a:pPr>
            <a:r>
              <a:rPr lang="en-US" dirty="0" smtClean="0"/>
              <a:t>Endocrine </a:t>
            </a:r>
            <a:r>
              <a:rPr lang="en-US" dirty="0"/>
              <a:t>Surgery Section Consensus </a:t>
            </a:r>
            <a:r>
              <a:rPr lang="en-US" dirty="0" smtClean="0"/>
              <a:t>Statement</a:t>
            </a:r>
            <a:endParaRPr lang="en-US" dirty="0"/>
          </a:p>
        </p:txBody>
      </p:sp>
      <p:sp>
        <p:nvSpPr>
          <p:cNvPr id="3" name="Text Placeholder 2"/>
          <p:cNvSpPr>
            <a:spLocks noGrp="1"/>
          </p:cNvSpPr>
          <p:nvPr>
            <p:ph type="body" sz="quarter" idx="11"/>
          </p:nvPr>
        </p:nvSpPr>
        <p:spPr>
          <a:xfrm>
            <a:off x="762000" y="3257550"/>
            <a:ext cx="8001000" cy="1066800"/>
          </a:xfrm>
        </p:spPr>
        <p:txBody>
          <a:bodyPr>
            <a:noAutofit/>
          </a:bodyPr>
          <a:lstStyle/>
          <a:p>
            <a:pPr>
              <a:spcBef>
                <a:spcPts val="0"/>
              </a:spcBef>
            </a:pPr>
            <a:r>
              <a:rPr lang="en-US" dirty="0" smtClean="0"/>
              <a:t>VK Dhillon, GW Randolph, BC </a:t>
            </a:r>
            <a:r>
              <a:rPr lang="en-US" dirty="0"/>
              <a:t>Stack, </a:t>
            </a:r>
            <a:r>
              <a:rPr lang="en-US" dirty="0" smtClean="0"/>
              <a:t>Jr., B Lindeman, G Bloom, CF Sinclair, G Woodson, JA </a:t>
            </a:r>
            <a:r>
              <a:rPr lang="en-US" dirty="0"/>
              <a:t>Brooks, </a:t>
            </a:r>
            <a:r>
              <a:rPr lang="en-US" dirty="0" smtClean="0"/>
              <a:t>LF Childs, NH </a:t>
            </a:r>
            <a:r>
              <a:rPr lang="en-US" dirty="0" err="1" smtClean="0"/>
              <a:t>Esfandiari</a:t>
            </a:r>
            <a:r>
              <a:rPr lang="en-US" dirty="0" smtClean="0"/>
              <a:t>, L Evangelista, E </a:t>
            </a:r>
            <a:r>
              <a:rPr lang="en-US" dirty="0" err="1" smtClean="0"/>
              <a:t>Guardani</a:t>
            </a:r>
            <a:r>
              <a:rPr lang="en-US" dirty="0" smtClean="0"/>
              <a:t>, L </a:t>
            </a:r>
            <a:r>
              <a:rPr lang="en-US" dirty="0"/>
              <a:t>Quintanilla-</a:t>
            </a:r>
            <a:r>
              <a:rPr lang="en-US" dirty="0" err="1"/>
              <a:t>Dieck</a:t>
            </a:r>
            <a:r>
              <a:rPr lang="en-US" dirty="0" smtClean="0"/>
              <a:t>,, MR Naunheim, ML </a:t>
            </a:r>
            <a:r>
              <a:rPr lang="en-US" dirty="0" err="1" smtClean="0"/>
              <a:t>Shindo</a:t>
            </a:r>
            <a:r>
              <a:rPr lang="en-US" dirty="0" smtClean="0"/>
              <a:t>, M Singer, N </a:t>
            </a:r>
            <a:r>
              <a:rPr lang="en-US" dirty="0" err="1" smtClean="0"/>
              <a:t>Tolley</a:t>
            </a:r>
            <a:r>
              <a:rPr lang="en-US" dirty="0" smtClean="0"/>
              <a:t>, </a:t>
            </a:r>
            <a:endParaRPr lang="en-US" dirty="0" smtClean="0"/>
          </a:p>
          <a:p>
            <a:pPr>
              <a:spcBef>
                <a:spcPts val="0"/>
              </a:spcBef>
            </a:pPr>
            <a:r>
              <a:rPr lang="en-US" dirty="0" smtClean="0"/>
              <a:t>P </a:t>
            </a:r>
            <a:r>
              <a:rPr lang="en-US" dirty="0" smtClean="0"/>
              <a:t>Angelos, R </a:t>
            </a:r>
            <a:r>
              <a:rPr lang="en-US" dirty="0" err="1" smtClean="0"/>
              <a:t>Kupfer</a:t>
            </a:r>
            <a:r>
              <a:rPr lang="en-US" dirty="0" smtClean="0"/>
              <a:t>, V </a:t>
            </a:r>
            <a:r>
              <a:rPr lang="en-US" dirty="0" err="1" smtClean="0"/>
              <a:t>Banuchi</a:t>
            </a:r>
            <a:r>
              <a:rPr lang="en-US" dirty="0" smtClean="0"/>
              <a:t>, W </a:t>
            </a:r>
            <a:r>
              <a:rPr lang="en-US" dirty="0"/>
              <a:t>Liddy, </a:t>
            </a:r>
            <a:r>
              <a:rPr lang="en-US" dirty="0" smtClean="0"/>
              <a:t>RP Tufano</a:t>
            </a:r>
            <a:endParaRPr lang="en-US" dirty="0"/>
          </a:p>
        </p:txBody>
      </p:sp>
    </p:spTree>
    <p:extLst>
      <p:ext uri="{BB962C8B-B14F-4D97-AF65-F5344CB8AC3E}">
        <p14:creationId xmlns:p14="http://schemas.microsoft.com/office/powerpoint/2010/main" val="4505472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895350"/>
            <a:ext cx="7905750" cy="3810000"/>
          </a:xfrm>
        </p:spPr>
        <p:txBody>
          <a:bodyPr/>
          <a:lstStyle/>
          <a:p>
            <a:r>
              <a:rPr lang="en-US" b="1" dirty="0" smtClean="0"/>
              <a:t>Early </a:t>
            </a:r>
            <a:r>
              <a:rPr lang="en-US" b="1" dirty="0"/>
              <a:t>identification, visualization and treatment of immediate post-operative neural dysfunction of the vocal fold, including vocal fold motion impairment, may allow for improved patient outcomes. Vocal fold examination in all of these patients should be performed in the immediate post-operative period which generally occurs within 2 weeks to 2 </a:t>
            </a:r>
            <a:r>
              <a:rPr lang="en-US" b="1" dirty="0" smtClean="0"/>
              <a:t>months</a:t>
            </a:r>
            <a:endParaRPr lang="en-US" dirty="0"/>
          </a:p>
          <a:p>
            <a:endParaRPr lang="en-US" sz="2200" dirty="0"/>
          </a:p>
          <a:p>
            <a:endParaRPr lang="en-US" dirty="0"/>
          </a:p>
        </p:txBody>
      </p:sp>
      <p:sp>
        <p:nvSpPr>
          <p:cNvPr id="4" name="Text Placeholder 3"/>
          <p:cNvSpPr>
            <a:spLocks noGrp="1"/>
          </p:cNvSpPr>
          <p:nvPr>
            <p:ph type="body" sz="quarter" idx="13"/>
          </p:nvPr>
        </p:nvSpPr>
        <p:spPr/>
        <p:txBody>
          <a:bodyPr/>
          <a:lstStyle/>
          <a:p>
            <a:r>
              <a:rPr lang="en-US" dirty="0" smtClean="0"/>
              <a:t>Statement #2</a:t>
            </a:r>
            <a:endParaRPr lang="en-US" dirty="0"/>
          </a:p>
        </p:txBody>
      </p:sp>
    </p:spTree>
    <p:extLst>
      <p:ext uri="{BB962C8B-B14F-4D97-AF65-F5344CB8AC3E}">
        <p14:creationId xmlns:p14="http://schemas.microsoft.com/office/powerpoint/2010/main" val="9263215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971550"/>
            <a:ext cx="8058150" cy="3733800"/>
          </a:xfrm>
        </p:spPr>
        <p:txBody>
          <a:bodyPr/>
          <a:lstStyle/>
          <a:p>
            <a:r>
              <a:rPr lang="en-US" sz="2000" dirty="0"/>
              <a:t>The following intraoperative scenarios are consistently associated with immediate VFP and should be confirmed and documented by flexible laryngoscopy: 1) known transection or sacrifice of the RLN, or 2) no response to stimulation of the vagus or RLN with the use of nerve monitoring at the end of </a:t>
            </a:r>
            <a:r>
              <a:rPr lang="en-US" sz="2000" dirty="0" smtClean="0"/>
              <a:t>surgery </a:t>
            </a:r>
            <a:endParaRPr lang="en-US" sz="2000" dirty="0"/>
          </a:p>
          <a:p>
            <a:r>
              <a:rPr lang="en-US" sz="2000" dirty="0"/>
              <a:t>Patients with known or suspected VFP, independent of symptoms, should undergo immediate evaluation and intervention even while admitted following thyroid or parathyroid </a:t>
            </a:r>
            <a:r>
              <a:rPr lang="en-US" sz="2000" dirty="0" smtClean="0"/>
              <a:t>surgery </a:t>
            </a:r>
            <a:endParaRPr lang="en-US" sz="2000" dirty="0" smtClean="0"/>
          </a:p>
          <a:p>
            <a:r>
              <a:rPr lang="en-US" sz="2000" dirty="0" smtClean="0"/>
              <a:t>Direct </a:t>
            </a:r>
            <a:r>
              <a:rPr lang="en-US" sz="2000" dirty="0"/>
              <a:t>visualization of immediate VFP assists in 1) identification and documentation of the VFP 2) intervention in a prompt fashion, and 3) counseling of patients with or without </a:t>
            </a:r>
            <a:r>
              <a:rPr lang="en-US" sz="2000" dirty="0" smtClean="0"/>
              <a:t>symptoms</a:t>
            </a:r>
            <a:endParaRPr lang="en-US" sz="2000" dirty="0"/>
          </a:p>
        </p:txBody>
      </p:sp>
      <p:sp>
        <p:nvSpPr>
          <p:cNvPr id="4" name="Text Placeholder 3"/>
          <p:cNvSpPr>
            <a:spLocks noGrp="1"/>
          </p:cNvSpPr>
          <p:nvPr>
            <p:ph type="body" sz="quarter" idx="13"/>
          </p:nvPr>
        </p:nvSpPr>
        <p:spPr/>
        <p:txBody>
          <a:bodyPr/>
          <a:lstStyle/>
          <a:p>
            <a:r>
              <a:rPr lang="en-US" dirty="0" smtClean="0"/>
              <a:t>Early </a:t>
            </a:r>
            <a:r>
              <a:rPr lang="en-US" dirty="0" smtClean="0"/>
              <a:t>Identification </a:t>
            </a:r>
            <a:r>
              <a:rPr lang="en-US" dirty="0" smtClean="0"/>
              <a:t>of VFP</a:t>
            </a:r>
            <a:endParaRPr lang="en-US" dirty="0"/>
          </a:p>
        </p:txBody>
      </p:sp>
    </p:spTree>
    <p:extLst>
      <p:ext uri="{BB962C8B-B14F-4D97-AF65-F5344CB8AC3E}">
        <p14:creationId xmlns:p14="http://schemas.microsoft.com/office/powerpoint/2010/main" val="627076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895350"/>
            <a:ext cx="7905750" cy="3810000"/>
          </a:xfrm>
        </p:spPr>
        <p:txBody>
          <a:bodyPr/>
          <a:lstStyle/>
          <a:p>
            <a:r>
              <a:rPr lang="en-US" sz="2200" b="1" dirty="0" smtClean="0"/>
              <a:t>Laryngeal </a:t>
            </a:r>
            <a:r>
              <a:rPr lang="en-US" sz="2200" b="1" dirty="0"/>
              <a:t>nerve injury can affect afferent and efferent pathways, resulting in a spectrum of dysfunction. Partial neural dysfunction includes non-voice complaints and therefore may be underdiagnosed. Clinicians should have a high index of suspicion for partial neural dysfunction and involve Otolaryngology-Head and Neck Surgery and Speech Language Pathology colleagues if symptoms persist within 2 weeks to 2 months post-operatively, who may perform a voice and non-voice evaluation, as well as direct visualization of the </a:t>
            </a:r>
            <a:r>
              <a:rPr lang="en-US" sz="2200" b="1" dirty="0" smtClean="0"/>
              <a:t>larynx</a:t>
            </a:r>
            <a:endParaRPr lang="en-US" sz="2200" dirty="0"/>
          </a:p>
          <a:p>
            <a:endParaRPr lang="en-US" sz="2200" dirty="0"/>
          </a:p>
        </p:txBody>
      </p:sp>
      <p:sp>
        <p:nvSpPr>
          <p:cNvPr id="4" name="Text Placeholder 3"/>
          <p:cNvSpPr>
            <a:spLocks noGrp="1"/>
          </p:cNvSpPr>
          <p:nvPr>
            <p:ph type="body" sz="quarter" idx="13"/>
          </p:nvPr>
        </p:nvSpPr>
        <p:spPr/>
        <p:txBody>
          <a:bodyPr/>
          <a:lstStyle/>
          <a:p>
            <a:r>
              <a:rPr lang="en-US" dirty="0" smtClean="0"/>
              <a:t>Statement #3</a:t>
            </a:r>
            <a:endParaRPr lang="en-US" dirty="0"/>
          </a:p>
        </p:txBody>
      </p:sp>
    </p:spTree>
    <p:extLst>
      <p:ext uri="{BB962C8B-B14F-4D97-AF65-F5344CB8AC3E}">
        <p14:creationId xmlns:p14="http://schemas.microsoft.com/office/powerpoint/2010/main" val="3278325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895350"/>
            <a:ext cx="7905750" cy="3810000"/>
          </a:xfrm>
        </p:spPr>
        <p:txBody>
          <a:bodyPr/>
          <a:lstStyle/>
          <a:p>
            <a:r>
              <a:rPr lang="en-US" b="1" dirty="0" smtClean="0"/>
              <a:t>A </a:t>
            </a:r>
            <a:r>
              <a:rPr lang="en-US" b="1" dirty="0"/>
              <a:t>standardized approach in the work up for patients with immediate vocal fold paralysis and partial neural dysfunction should include an objective voice and swallow evaluation through validated questionnaires, direct visualization of the larynx as well as further testing if indicated. Such testing may include </a:t>
            </a:r>
            <a:r>
              <a:rPr lang="en-US" b="1" dirty="0" err="1"/>
              <a:t>videostroboscopy</a:t>
            </a:r>
            <a:r>
              <a:rPr lang="en-US" b="1" dirty="0"/>
              <a:t>, laryngeal electromyography and a modified barium swallow </a:t>
            </a:r>
            <a:r>
              <a:rPr lang="en-US" b="1" dirty="0" smtClean="0"/>
              <a:t>evaluation</a:t>
            </a:r>
            <a:endParaRPr lang="en-US" dirty="0"/>
          </a:p>
          <a:p>
            <a:pPr marL="0" indent="0">
              <a:buNone/>
            </a:pPr>
            <a:endParaRPr lang="en-US" sz="2200" dirty="0"/>
          </a:p>
          <a:p>
            <a:endParaRPr lang="en-US" dirty="0"/>
          </a:p>
        </p:txBody>
      </p:sp>
      <p:sp>
        <p:nvSpPr>
          <p:cNvPr id="4" name="Text Placeholder 3"/>
          <p:cNvSpPr>
            <a:spLocks noGrp="1"/>
          </p:cNvSpPr>
          <p:nvPr>
            <p:ph type="body" sz="quarter" idx="13"/>
          </p:nvPr>
        </p:nvSpPr>
        <p:spPr/>
        <p:txBody>
          <a:bodyPr/>
          <a:lstStyle/>
          <a:p>
            <a:r>
              <a:rPr lang="en-US" dirty="0" smtClean="0"/>
              <a:t>Statement #4</a:t>
            </a:r>
            <a:endParaRPr lang="en-US" dirty="0"/>
          </a:p>
        </p:txBody>
      </p:sp>
    </p:spTree>
    <p:extLst>
      <p:ext uri="{BB962C8B-B14F-4D97-AF65-F5344CB8AC3E}">
        <p14:creationId xmlns:p14="http://schemas.microsoft.com/office/powerpoint/2010/main" val="7891495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2"/>
          <a:stretch>
            <a:fillRect/>
          </a:stretch>
        </p:blipFill>
        <p:spPr>
          <a:xfrm>
            <a:off x="1181100" y="895350"/>
            <a:ext cx="6995799" cy="3911935"/>
          </a:xfrm>
          <a:prstGeom prst="rect">
            <a:avLst/>
          </a:prstGeom>
        </p:spPr>
      </p:pic>
      <p:sp>
        <p:nvSpPr>
          <p:cNvPr id="4" name="Text Placeholder 3"/>
          <p:cNvSpPr>
            <a:spLocks noGrp="1"/>
          </p:cNvSpPr>
          <p:nvPr>
            <p:ph type="body" sz="quarter" idx="13"/>
          </p:nvPr>
        </p:nvSpPr>
        <p:spPr/>
        <p:txBody>
          <a:bodyPr>
            <a:normAutofit/>
          </a:bodyPr>
          <a:lstStyle/>
          <a:p>
            <a:r>
              <a:rPr lang="en-US" dirty="0"/>
              <a:t>E</a:t>
            </a:r>
            <a:r>
              <a:rPr lang="en-US" dirty="0" smtClean="0"/>
              <a:t>valuation</a:t>
            </a:r>
            <a:endParaRPr lang="en-US" dirty="0"/>
          </a:p>
        </p:txBody>
      </p:sp>
    </p:spTree>
    <p:extLst>
      <p:ext uri="{BB962C8B-B14F-4D97-AF65-F5344CB8AC3E}">
        <p14:creationId xmlns:p14="http://schemas.microsoft.com/office/powerpoint/2010/main" val="29802220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895350"/>
            <a:ext cx="7905750" cy="3810000"/>
          </a:xfrm>
        </p:spPr>
        <p:txBody>
          <a:bodyPr/>
          <a:lstStyle/>
          <a:p>
            <a:r>
              <a:rPr lang="en-US" b="1" dirty="0" smtClean="0"/>
              <a:t>Videostroboscopy </a:t>
            </a:r>
            <a:r>
              <a:rPr lang="en-US" b="1" dirty="0"/>
              <a:t>provides important information for patients with immediate vocal fold paralysis and partial neural dysfunction. This may apply to those whose voice evaluation and symptom assessment are discordant from preliminary laryngoscopy findings, as well as those with documented neural dysfunction with or without voice complaints, including states of superior laryngeal nerve </a:t>
            </a:r>
            <a:r>
              <a:rPr lang="en-US" b="1" dirty="0" smtClean="0"/>
              <a:t>dysfunction</a:t>
            </a:r>
            <a:endParaRPr lang="en-US" dirty="0"/>
          </a:p>
          <a:p>
            <a:endParaRPr lang="en-US" sz="2000" dirty="0"/>
          </a:p>
          <a:p>
            <a:endParaRPr lang="en-US" dirty="0"/>
          </a:p>
        </p:txBody>
      </p:sp>
      <p:sp>
        <p:nvSpPr>
          <p:cNvPr id="4" name="Text Placeholder 3"/>
          <p:cNvSpPr>
            <a:spLocks noGrp="1"/>
          </p:cNvSpPr>
          <p:nvPr>
            <p:ph type="body" sz="quarter" idx="13"/>
          </p:nvPr>
        </p:nvSpPr>
        <p:spPr/>
        <p:txBody>
          <a:bodyPr/>
          <a:lstStyle/>
          <a:p>
            <a:r>
              <a:rPr lang="en-US" dirty="0" smtClean="0"/>
              <a:t>Statement #5</a:t>
            </a:r>
            <a:endParaRPr lang="en-US" dirty="0"/>
          </a:p>
        </p:txBody>
      </p:sp>
    </p:spTree>
    <p:extLst>
      <p:ext uri="{BB962C8B-B14F-4D97-AF65-F5344CB8AC3E}">
        <p14:creationId xmlns:p14="http://schemas.microsoft.com/office/powerpoint/2010/main" val="50060826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04800" y="895350"/>
            <a:ext cx="8210550" cy="3810000"/>
          </a:xfrm>
        </p:spPr>
        <p:txBody>
          <a:bodyPr/>
          <a:lstStyle/>
          <a:p>
            <a:r>
              <a:rPr lang="en-US" dirty="0" smtClean="0"/>
              <a:t>Videostroboscopy should be employed when subjective complaints are not reconciled by flexible laryngoscopy </a:t>
            </a:r>
            <a:r>
              <a:rPr lang="en-US" dirty="0" smtClean="0"/>
              <a:t>findings</a:t>
            </a:r>
            <a:endParaRPr lang="en-US" dirty="0" smtClean="0"/>
          </a:p>
          <a:p>
            <a:r>
              <a:rPr lang="en-US" dirty="0"/>
              <a:t>A comprehensive laryngeal examination is important to assess laryngeal dysfunction over an extended period of time, with the use of task specific </a:t>
            </a:r>
            <a:r>
              <a:rPr lang="en-US" dirty="0" smtClean="0"/>
              <a:t>exercises</a:t>
            </a:r>
          </a:p>
          <a:p>
            <a:pPr lvl="1"/>
            <a:r>
              <a:rPr lang="en-US" dirty="0" smtClean="0"/>
              <a:t>Early </a:t>
            </a:r>
            <a:r>
              <a:rPr lang="en-US" dirty="0" smtClean="0"/>
              <a:t>recognition of laryngeal dysfunction with appropriate specialists leads to improved patient counseling, and is beneficial and independent of the need for further treatment. This includes close patient follow </a:t>
            </a:r>
            <a:r>
              <a:rPr lang="en-US" dirty="0" smtClean="0"/>
              <a:t>up</a:t>
            </a:r>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Videostroboscopy</a:t>
            </a:r>
            <a:endParaRPr lang="en-US" dirty="0"/>
          </a:p>
        </p:txBody>
      </p:sp>
    </p:spTree>
    <p:extLst>
      <p:ext uri="{BB962C8B-B14F-4D97-AF65-F5344CB8AC3E}">
        <p14:creationId xmlns:p14="http://schemas.microsoft.com/office/powerpoint/2010/main" val="5063004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123950"/>
            <a:ext cx="9144000" cy="1938992"/>
          </a:xfrm>
        </p:spPr>
        <p:txBody>
          <a:bodyPr/>
          <a:lstStyle/>
          <a:p>
            <a:r>
              <a:rPr lang="en-US" dirty="0"/>
              <a:t>Immediate and </a:t>
            </a:r>
            <a:r>
              <a:rPr lang="en-US" dirty="0" smtClean="0"/>
              <a:t>Partial </a:t>
            </a:r>
            <a:r>
              <a:rPr lang="en-US" dirty="0"/>
              <a:t>Neural Dysfunction </a:t>
            </a:r>
            <a:r>
              <a:rPr lang="en-US" dirty="0" smtClean="0"/>
              <a:t>After </a:t>
            </a:r>
            <a:r>
              <a:rPr lang="en-US" dirty="0"/>
              <a:t>T</a:t>
            </a:r>
            <a:r>
              <a:rPr lang="en-US" dirty="0" smtClean="0"/>
              <a:t>hyroid </a:t>
            </a:r>
            <a:r>
              <a:rPr lang="en-US" dirty="0"/>
              <a:t>and </a:t>
            </a:r>
            <a:r>
              <a:rPr lang="en-US" dirty="0" smtClean="0"/>
              <a:t>Parathyroid </a:t>
            </a:r>
            <a:r>
              <a:rPr lang="en-US" dirty="0"/>
              <a:t>S</a:t>
            </a:r>
            <a:r>
              <a:rPr lang="en-US" dirty="0" smtClean="0"/>
              <a:t>urgery</a:t>
            </a:r>
            <a:r>
              <a:rPr lang="en-US" dirty="0"/>
              <a:t>: the </a:t>
            </a:r>
            <a:r>
              <a:rPr lang="en-US" dirty="0"/>
              <a:t>N</a:t>
            </a:r>
            <a:r>
              <a:rPr lang="en-US" dirty="0" smtClean="0"/>
              <a:t>eed </a:t>
            </a:r>
            <a:r>
              <a:rPr lang="en-US" dirty="0"/>
              <a:t>for </a:t>
            </a:r>
            <a:r>
              <a:rPr lang="en-US" dirty="0" smtClean="0"/>
              <a:t>Recognition</a:t>
            </a:r>
            <a:r>
              <a:rPr lang="en-US" dirty="0"/>
              <a:t>, </a:t>
            </a:r>
            <a:r>
              <a:rPr lang="en-US" dirty="0" smtClean="0"/>
              <a:t>Laryngeal </a:t>
            </a:r>
            <a:r>
              <a:rPr lang="en-US" dirty="0"/>
              <a:t>E</a:t>
            </a:r>
            <a:r>
              <a:rPr lang="en-US" dirty="0" smtClean="0"/>
              <a:t>xam </a:t>
            </a:r>
            <a:r>
              <a:rPr lang="en-US" dirty="0"/>
              <a:t>and </a:t>
            </a:r>
            <a:r>
              <a:rPr lang="en-US" dirty="0" smtClean="0"/>
              <a:t>Early </a:t>
            </a:r>
            <a:r>
              <a:rPr lang="en-US" dirty="0"/>
              <a:t>T</a:t>
            </a:r>
            <a:r>
              <a:rPr lang="en-US" dirty="0" smtClean="0"/>
              <a:t>reatment</a:t>
            </a:r>
            <a:endParaRPr lang="en-US" dirty="0"/>
          </a:p>
          <a:p>
            <a:pPr>
              <a:spcBef>
                <a:spcPts val="0"/>
              </a:spcBef>
            </a:pPr>
            <a:r>
              <a:rPr lang="en-US" dirty="0" smtClean="0"/>
              <a:t>An </a:t>
            </a:r>
            <a:r>
              <a:rPr lang="en-US" dirty="0"/>
              <a:t>American Head and Neck Society </a:t>
            </a:r>
            <a:endParaRPr lang="en-US" dirty="0" smtClean="0"/>
          </a:p>
          <a:p>
            <a:pPr>
              <a:spcBef>
                <a:spcPts val="0"/>
              </a:spcBef>
            </a:pPr>
            <a:r>
              <a:rPr lang="en-US" dirty="0" smtClean="0"/>
              <a:t>Endocrine </a:t>
            </a:r>
            <a:r>
              <a:rPr lang="en-US" dirty="0"/>
              <a:t>Surgery Section Consensus </a:t>
            </a:r>
            <a:r>
              <a:rPr lang="en-US" dirty="0" smtClean="0"/>
              <a:t>Statement</a:t>
            </a:r>
            <a:endParaRPr lang="en-US" dirty="0"/>
          </a:p>
        </p:txBody>
      </p:sp>
      <p:sp>
        <p:nvSpPr>
          <p:cNvPr id="3" name="Text Placeholder 2"/>
          <p:cNvSpPr>
            <a:spLocks noGrp="1"/>
          </p:cNvSpPr>
          <p:nvPr>
            <p:ph type="body" sz="quarter" idx="11"/>
          </p:nvPr>
        </p:nvSpPr>
        <p:spPr>
          <a:xfrm>
            <a:off x="762000" y="3257550"/>
            <a:ext cx="8001000" cy="1066800"/>
          </a:xfrm>
        </p:spPr>
        <p:txBody>
          <a:bodyPr>
            <a:noAutofit/>
          </a:bodyPr>
          <a:lstStyle/>
          <a:p>
            <a:pPr>
              <a:spcBef>
                <a:spcPts val="0"/>
              </a:spcBef>
            </a:pPr>
            <a:r>
              <a:rPr lang="en-US" dirty="0" smtClean="0"/>
              <a:t>VK Dhillon, GW Randolph, BC </a:t>
            </a:r>
            <a:r>
              <a:rPr lang="en-US" dirty="0"/>
              <a:t>Stack, </a:t>
            </a:r>
            <a:r>
              <a:rPr lang="en-US" dirty="0" smtClean="0"/>
              <a:t>Jr., B Lindeman, G Bloom, CF Sinclair, G Woodson, JA </a:t>
            </a:r>
            <a:r>
              <a:rPr lang="en-US" dirty="0"/>
              <a:t>Brooks, </a:t>
            </a:r>
            <a:r>
              <a:rPr lang="en-US" dirty="0" smtClean="0"/>
              <a:t>LF Childs, NH </a:t>
            </a:r>
            <a:r>
              <a:rPr lang="en-US" dirty="0" err="1" smtClean="0"/>
              <a:t>Esfandiari</a:t>
            </a:r>
            <a:r>
              <a:rPr lang="en-US" dirty="0" smtClean="0"/>
              <a:t>, L Evangelista, E </a:t>
            </a:r>
            <a:r>
              <a:rPr lang="en-US" dirty="0" err="1" smtClean="0"/>
              <a:t>Guardani</a:t>
            </a:r>
            <a:r>
              <a:rPr lang="en-US" dirty="0" smtClean="0"/>
              <a:t>, L </a:t>
            </a:r>
            <a:r>
              <a:rPr lang="en-US" dirty="0"/>
              <a:t>Quintanilla-</a:t>
            </a:r>
            <a:r>
              <a:rPr lang="en-US" dirty="0" err="1"/>
              <a:t>Dieck</a:t>
            </a:r>
            <a:r>
              <a:rPr lang="en-US" dirty="0" smtClean="0"/>
              <a:t>,, MR Naunheim, ML </a:t>
            </a:r>
            <a:r>
              <a:rPr lang="en-US" dirty="0" err="1" smtClean="0"/>
              <a:t>Shindo</a:t>
            </a:r>
            <a:r>
              <a:rPr lang="en-US" dirty="0" smtClean="0"/>
              <a:t>, M Singer, N </a:t>
            </a:r>
            <a:r>
              <a:rPr lang="en-US" dirty="0" err="1" smtClean="0"/>
              <a:t>Tolley</a:t>
            </a:r>
            <a:r>
              <a:rPr lang="en-US" dirty="0" smtClean="0"/>
              <a:t>, </a:t>
            </a:r>
            <a:endParaRPr lang="en-US" dirty="0" smtClean="0"/>
          </a:p>
          <a:p>
            <a:pPr>
              <a:spcBef>
                <a:spcPts val="0"/>
              </a:spcBef>
            </a:pPr>
            <a:r>
              <a:rPr lang="en-US" dirty="0" smtClean="0"/>
              <a:t>P </a:t>
            </a:r>
            <a:r>
              <a:rPr lang="en-US" dirty="0" smtClean="0"/>
              <a:t>Angelos, R </a:t>
            </a:r>
            <a:r>
              <a:rPr lang="en-US" dirty="0" err="1" smtClean="0"/>
              <a:t>Kupfer</a:t>
            </a:r>
            <a:r>
              <a:rPr lang="en-US" dirty="0" smtClean="0"/>
              <a:t>, V </a:t>
            </a:r>
            <a:r>
              <a:rPr lang="en-US" dirty="0" err="1" smtClean="0"/>
              <a:t>Banuchi</a:t>
            </a:r>
            <a:r>
              <a:rPr lang="en-US" dirty="0" smtClean="0"/>
              <a:t>, W </a:t>
            </a:r>
            <a:r>
              <a:rPr lang="en-US" dirty="0"/>
              <a:t>Liddy, </a:t>
            </a:r>
            <a:r>
              <a:rPr lang="en-US" dirty="0" smtClean="0"/>
              <a:t>RP Tufano</a:t>
            </a:r>
            <a:endParaRPr lang="en-US" dirty="0"/>
          </a:p>
        </p:txBody>
      </p:sp>
    </p:spTree>
    <p:extLst>
      <p:ext uri="{BB962C8B-B14F-4D97-AF65-F5344CB8AC3E}">
        <p14:creationId xmlns:p14="http://schemas.microsoft.com/office/powerpoint/2010/main" val="15395919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329"/>
          <a:stretch/>
        </p:blipFill>
        <p:spPr>
          <a:xfrm>
            <a:off x="1066129" y="76200"/>
            <a:ext cx="7011743" cy="596214"/>
          </a:xfrm>
          <a:prstGeom prst="rect">
            <a:avLst/>
          </a:prstGeom>
        </p:spPr>
      </p:pic>
      <p:pic>
        <p:nvPicPr>
          <p:cNvPr id="3" name="Picture 2"/>
          <p:cNvPicPr>
            <a:picLocks noChangeAspect="1"/>
          </p:cNvPicPr>
          <p:nvPr/>
        </p:nvPicPr>
        <p:blipFill>
          <a:blip r:embed="rId3"/>
          <a:stretch>
            <a:fillRect/>
          </a:stretch>
        </p:blipFill>
        <p:spPr>
          <a:xfrm>
            <a:off x="1474138" y="745038"/>
            <a:ext cx="6195725" cy="4036512"/>
          </a:xfrm>
          <a:prstGeom prst="rect">
            <a:avLst/>
          </a:prstGeom>
        </p:spPr>
      </p:pic>
    </p:spTree>
    <p:extLst>
      <p:ext uri="{BB962C8B-B14F-4D97-AF65-F5344CB8AC3E}">
        <p14:creationId xmlns:p14="http://schemas.microsoft.com/office/powerpoint/2010/main" val="5312105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533400" y="971550"/>
            <a:ext cx="7981950" cy="3733800"/>
          </a:xfrm>
        </p:spPr>
        <p:txBody>
          <a:bodyPr/>
          <a:lstStyle/>
          <a:p>
            <a:r>
              <a:rPr lang="en-US" dirty="0" smtClean="0"/>
              <a:t>Consensus Author Panel</a:t>
            </a:r>
          </a:p>
          <a:p>
            <a:r>
              <a:rPr lang="en-US" dirty="0" smtClean="0"/>
              <a:t>National, multidisciplinary effort</a:t>
            </a:r>
          </a:p>
          <a:p>
            <a:r>
              <a:rPr lang="en-US" dirty="0" smtClean="0"/>
              <a:t>Members of AHNS Endocrine Surgery Section, endocrine surgeons, head and neck surgeons, laryngologists, speech language pathologist, endocrinologists, </a:t>
            </a:r>
            <a:r>
              <a:rPr lang="en-US" dirty="0" err="1" smtClean="0"/>
              <a:t>ThyCa</a:t>
            </a:r>
            <a:r>
              <a:rPr lang="en-US" dirty="0" smtClean="0"/>
              <a:t> member representative</a:t>
            </a:r>
          </a:p>
          <a:p>
            <a:r>
              <a:rPr lang="en-US" dirty="0" smtClean="0"/>
              <a:t>Recommendations</a:t>
            </a:r>
          </a:p>
          <a:p>
            <a:pPr lvl="1"/>
            <a:r>
              <a:rPr lang="en-US" dirty="0" smtClean="0"/>
              <a:t>Authors with expertise for </a:t>
            </a:r>
            <a:r>
              <a:rPr lang="en-US" dirty="0" smtClean="0"/>
              <a:t>respective </a:t>
            </a:r>
            <a:r>
              <a:rPr lang="en-US" dirty="0" smtClean="0"/>
              <a:t>sections</a:t>
            </a:r>
          </a:p>
          <a:p>
            <a:pPr lvl="1"/>
            <a:r>
              <a:rPr lang="en-US" dirty="0" smtClean="0"/>
              <a:t>Evidence based literature-publications from guidelines </a:t>
            </a:r>
            <a:r>
              <a:rPr lang="en-US" dirty="0"/>
              <a:t>produced by the AAO, ATA and </a:t>
            </a:r>
            <a:r>
              <a:rPr lang="en-US" dirty="0" smtClean="0"/>
              <a:t>AHNS-Endocrine Section</a:t>
            </a:r>
            <a:endParaRPr lang="en-US" dirty="0"/>
          </a:p>
        </p:txBody>
      </p:sp>
      <p:sp>
        <p:nvSpPr>
          <p:cNvPr id="4" name="Text Placeholder 3"/>
          <p:cNvSpPr>
            <a:spLocks noGrp="1"/>
          </p:cNvSpPr>
          <p:nvPr>
            <p:ph type="body" sz="quarter" idx="13"/>
          </p:nvPr>
        </p:nvSpPr>
        <p:spPr/>
        <p:txBody>
          <a:bodyPr/>
          <a:lstStyle/>
          <a:p>
            <a:r>
              <a:rPr lang="en-US" dirty="0" smtClean="0"/>
              <a:t>Consensus Development</a:t>
            </a:r>
            <a:endParaRPr lang="en-US" dirty="0"/>
          </a:p>
        </p:txBody>
      </p:sp>
    </p:spTree>
    <p:extLst>
      <p:ext uri="{BB962C8B-B14F-4D97-AF65-F5344CB8AC3E}">
        <p14:creationId xmlns:p14="http://schemas.microsoft.com/office/powerpoint/2010/main" val="5225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r>
              <a:rPr lang="en-US" sz="2400" dirty="0" smtClean="0"/>
              <a:t>To define ‘immediate vocal fold paralysis’ (VFP) and ‘partial neural dysfunction’ (PND) as clinically relevant concepts that identify laryngeal dysfunction that occur after thyroid and parathyroid surgery with significant quality of life impact for </a:t>
            </a:r>
            <a:r>
              <a:rPr lang="en-US" sz="2400" dirty="0" smtClean="0"/>
              <a:t>patients</a:t>
            </a:r>
            <a:endParaRPr lang="en-US" sz="2400" dirty="0" smtClean="0"/>
          </a:p>
          <a:p>
            <a:pPr lvl="2"/>
            <a:r>
              <a:rPr lang="en-US" dirty="0"/>
              <a:t>I</a:t>
            </a:r>
            <a:r>
              <a:rPr lang="en-US" dirty="0" smtClean="0"/>
              <a:t>dentify </a:t>
            </a:r>
            <a:r>
              <a:rPr lang="en-US" dirty="0"/>
              <a:t>subgroups of patients and optimize evaluation and treatment for patients with voice, swallowing and breathing issues after thyroid and parathyroid </a:t>
            </a:r>
            <a:r>
              <a:rPr lang="en-US" dirty="0" smtClean="0"/>
              <a:t>surgery</a:t>
            </a:r>
            <a:endParaRPr lang="en-US" dirty="0"/>
          </a:p>
          <a:p>
            <a:pPr lvl="1"/>
            <a:endParaRPr lang="en-US" sz="2400" dirty="0"/>
          </a:p>
        </p:txBody>
      </p:sp>
      <p:sp>
        <p:nvSpPr>
          <p:cNvPr id="3" name="Text Placeholder 2"/>
          <p:cNvSpPr>
            <a:spLocks noGrp="1"/>
          </p:cNvSpPr>
          <p:nvPr>
            <p:ph type="body" sz="quarter" idx="13"/>
          </p:nvPr>
        </p:nvSpPr>
        <p:spPr/>
        <p:txBody>
          <a:bodyPr>
            <a:normAutofit/>
          </a:bodyPr>
          <a:lstStyle/>
          <a:p>
            <a:r>
              <a:rPr lang="en-US" dirty="0" smtClean="0"/>
              <a:t>Purpose</a:t>
            </a:r>
            <a:endParaRPr lang="en-US" dirty="0"/>
          </a:p>
        </p:txBody>
      </p:sp>
    </p:spTree>
    <p:extLst>
      <p:ext uri="{BB962C8B-B14F-4D97-AF65-F5344CB8AC3E}">
        <p14:creationId xmlns:p14="http://schemas.microsoft.com/office/powerpoint/2010/main" val="374233492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971550"/>
            <a:ext cx="8058150" cy="3733800"/>
          </a:xfrm>
        </p:spPr>
        <p:txBody>
          <a:bodyPr/>
          <a:lstStyle/>
          <a:p>
            <a:r>
              <a:rPr lang="en-US" dirty="0"/>
              <a:t>The reported rates of vocal fold paralysis (VFP) after thyroidectomy are a significant underestimate of its true </a:t>
            </a:r>
            <a:r>
              <a:rPr lang="en-US" dirty="0" smtClean="0"/>
              <a:t>incidence</a:t>
            </a:r>
            <a:endParaRPr lang="en-US" dirty="0" smtClean="0"/>
          </a:p>
          <a:p>
            <a:r>
              <a:rPr lang="en-US" dirty="0" smtClean="0"/>
              <a:t>Vocal fold paralysis increases the risk for pneumonia, dysphagia, and increased risk for tracheostomy and gastrostomy tube as well as long-term </a:t>
            </a:r>
            <a:r>
              <a:rPr lang="en-US" dirty="0" smtClean="0"/>
              <a:t>mortality</a:t>
            </a:r>
            <a:endParaRPr lang="en-US" dirty="0" smtClean="0"/>
          </a:p>
          <a:p>
            <a:r>
              <a:rPr lang="en-US" dirty="0" smtClean="0"/>
              <a:t>Laryngeal dysfunction is more complex than vocal fold paralysis.</a:t>
            </a:r>
            <a:r>
              <a:rPr lang="en-US" dirty="0"/>
              <a:t> </a:t>
            </a:r>
            <a:endParaRPr lang="en-US" dirty="0" smtClean="0"/>
          </a:p>
          <a:p>
            <a:pPr lvl="1"/>
            <a:r>
              <a:rPr lang="en-US" dirty="0" smtClean="0"/>
              <a:t>Encompasses </a:t>
            </a:r>
            <a:r>
              <a:rPr lang="en-US" dirty="0"/>
              <a:t>sensory and motor dysfunction that can lead to symptoms of cough, </a:t>
            </a:r>
            <a:r>
              <a:rPr lang="en-US" dirty="0" err="1"/>
              <a:t>globus</a:t>
            </a:r>
            <a:r>
              <a:rPr lang="en-US" dirty="0"/>
              <a:t> sensation</a:t>
            </a:r>
            <a:r>
              <a:rPr lang="en-US" dirty="0" smtClean="0"/>
              <a:t>, dysphagia</a:t>
            </a:r>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Background</a:t>
            </a:r>
            <a:endParaRPr lang="en-US" dirty="0"/>
          </a:p>
        </p:txBody>
      </p:sp>
    </p:spTree>
    <p:extLst>
      <p:ext uri="{BB962C8B-B14F-4D97-AF65-F5344CB8AC3E}">
        <p14:creationId xmlns:p14="http://schemas.microsoft.com/office/powerpoint/2010/main" val="3569974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57200" y="971550"/>
            <a:ext cx="8058150" cy="3733800"/>
          </a:xfrm>
        </p:spPr>
        <p:txBody>
          <a:bodyPr/>
          <a:lstStyle/>
          <a:p>
            <a:r>
              <a:rPr lang="en-US" sz="2200" dirty="0" smtClean="0"/>
              <a:t>Partial neural dysfunction includes recurrent laryngeal nerve (RLN) and superior laryngeal nerve (SLN) </a:t>
            </a:r>
            <a:r>
              <a:rPr lang="en-US" sz="2200" dirty="0" smtClean="0"/>
              <a:t>injury </a:t>
            </a:r>
            <a:endParaRPr lang="en-US" sz="2200" dirty="0" smtClean="0"/>
          </a:p>
          <a:p>
            <a:pPr lvl="1"/>
            <a:r>
              <a:rPr lang="en-US" dirty="0" smtClean="0"/>
              <a:t>Efferent </a:t>
            </a:r>
            <a:r>
              <a:rPr lang="en-US" dirty="0"/>
              <a:t>and afferent pathways involved in partial neural dysfunction include partial RLN dysfunction and partial or complete SLN </a:t>
            </a:r>
            <a:r>
              <a:rPr lang="en-US" dirty="0" smtClean="0"/>
              <a:t>dysfunction</a:t>
            </a:r>
            <a:endParaRPr lang="en-US" dirty="0" smtClean="0"/>
          </a:p>
          <a:p>
            <a:r>
              <a:rPr lang="en-US" sz="2200" dirty="0" smtClean="0"/>
              <a:t>Significant </a:t>
            </a:r>
            <a:r>
              <a:rPr lang="en-US" sz="2200" dirty="0"/>
              <a:t>psychosocial morbidity with VFP that can contribute to frustration, isolation, fear, and altered self-identity for </a:t>
            </a:r>
            <a:r>
              <a:rPr lang="en-US" sz="2200" dirty="0" smtClean="0"/>
              <a:t>patients</a:t>
            </a:r>
            <a:endParaRPr lang="en-US" sz="2200" dirty="0" smtClean="0"/>
          </a:p>
          <a:p>
            <a:r>
              <a:rPr lang="en-US" sz="2200" dirty="0" smtClean="0"/>
              <a:t>Flexible laryngoscopy and </a:t>
            </a:r>
            <a:r>
              <a:rPr lang="en-US" sz="2200" dirty="0" err="1" smtClean="0"/>
              <a:t>videostroboscopy</a:t>
            </a:r>
            <a:r>
              <a:rPr lang="en-US" sz="2200" dirty="0" smtClean="0"/>
              <a:t> are important in identification and treatment of both, as well as early referral to Otolaryngology and Speech Language </a:t>
            </a:r>
            <a:r>
              <a:rPr lang="en-US" sz="2200" dirty="0" smtClean="0"/>
              <a:t>Pathology</a:t>
            </a:r>
            <a:endParaRPr lang="en-US" sz="2200" dirty="0" smtClean="0"/>
          </a:p>
          <a:p>
            <a:endParaRPr lang="en-US" dirty="0" smtClean="0"/>
          </a:p>
          <a:p>
            <a:endParaRPr lang="en-US" dirty="0"/>
          </a:p>
        </p:txBody>
      </p:sp>
      <p:sp>
        <p:nvSpPr>
          <p:cNvPr id="4" name="Text Placeholder 3"/>
          <p:cNvSpPr>
            <a:spLocks noGrp="1"/>
          </p:cNvSpPr>
          <p:nvPr>
            <p:ph type="body" sz="quarter" idx="13"/>
          </p:nvPr>
        </p:nvSpPr>
        <p:spPr/>
        <p:txBody>
          <a:bodyPr/>
          <a:lstStyle/>
          <a:p>
            <a:r>
              <a:rPr lang="en-US" dirty="0" smtClean="0"/>
              <a:t>Background</a:t>
            </a:r>
            <a:endParaRPr lang="en-US" dirty="0"/>
          </a:p>
        </p:txBody>
      </p:sp>
    </p:spTree>
    <p:extLst>
      <p:ext uri="{BB962C8B-B14F-4D97-AF65-F5344CB8AC3E}">
        <p14:creationId xmlns:p14="http://schemas.microsoft.com/office/powerpoint/2010/main" val="2210249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1"/>
            <p:extLst>
              <p:ext uri="{D42A27DB-BD31-4B8C-83A1-F6EECF244321}">
                <p14:modId xmlns:p14="http://schemas.microsoft.com/office/powerpoint/2010/main" val="102833574"/>
              </p:ext>
            </p:extLst>
          </p:nvPr>
        </p:nvGraphicFramePr>
        <p:xfrm>
          <a:off x="619125" y="987400"/>
          <a:ext cx="7905750" cy="3489350"/>
        </p:xfrm>
        <a:graphic>
          <a:graphicData uri="http://schemas.openxmlformats.org/drawingml/2006/table">
            <a:tbl>
              <a:tblPr firstRow="1" firstCol="1" bandRow="1">
                <a:tableStyleId>{5C22544A-7EE6-4342-B048-85BDC9FD1C3A}</a:tableStyleId>
              </a:tblPr>
              <a:tblGrid>
                <a:gridCol w="3952030">
                  <a:extLst>
                    <a:ext uri="{9D8B030D-6E8A-4147-A177-3AD203B41FA5}">
                      <a16:colId xmlns:a16="http://schemas.microsoft.com/office/drawing/2014/main" xmlns="" val="44354028"/>
                    </a:ext>
                  </a:extLst>
                </a:gridCol>
                <a:gridCol w="3953720">
                  <a:extLst>
                    <a:ext uri="{9D8B030D-6E8A-4147-A177-3AD203B41FA5}">
                      <a16:colId xmlns:a16="http://schemas.microsoft.com/office/drawing/2014/main" xmlns="" val="2142925447"/>
                    </a:ext>
                  </a:extLst>
                </a:gridCol>
              </a:tblGrid>
              <a:tr h="2557939">
                <a:tc>
                  <a:txBody>
                    <a:bodyPr/>
                    <a:lstStyle/>
                    <a:p>
                      <a:pPr marL="342900" marR="0" lvl="0" indent="-342900">
                        <a:lnSpc>
                          <a:spcPct val="106000"/>
                        </a:lnSpc>
                        <a:spcBef>
                          <a:spcPts val="0"/>
                        </a:spcBef>
                        <a:spcAft>
                          <a:spcPts val="0"/>
                        </a:spcAft>
                        <a:buFont typeface="Symbol" panose="05050102010706020507" pitchFamily="18" charset="2"/>
                        <a:buChar char=""/>
                      </a:pPr>
                      <a:r>
                        <a:rPr lang="en-US" sz="1800" dirty="0">
                          <a:effectLst/>
                        </a:rPr>
                        <a:t>Motor dysfunction</a:t>
                      </a:r>
                    </a:p>
                    <a:p>
                      <a:pPr marL="742950" marR="0" lvl="1" indent="-285750">
                        <a:lnSpc>
                          <a:spcPct val="106000"/>
                        </a:lnSpc>
                        <a:spcBef>
                          <a:spcPts val="0"/>
                        </a:spcBef>
                        <a:spcAft>
                          <a:spcPts val="0"/>
                        </a:spcAft>
                        <a:buFont typeface="Courier New" panose="02070309020205020404" pitchFamily="49" charset="0"/>
                        <a:buChar char="o"/>
                      </a:pPr>
                      <a:r>
                        <a:rPr lang="en-US" sz="1800" dirty="0">
                          <a:effectLst/>
                        </a:rPr>
                        <a:t>RLN – paresis, loss of tone, change in mucosal wave, paradoxical motion/laryngospasm, medial rotation of the arytenoid </a:t>
                      </a:r>
                    </a:p>
                    <a:p>
                      <a:pPr marL="742950" marR="0" lvl="1" indent="-285750">
                        <a:lnSpc>
                          <a:spcPct val="106000"/>
                        </a:lnSpc>
                        <a:spcBef>
                          <a:spcPts val="0"/>
                        </a:spcBef>
                        <a:spcAft>
                          <a:spcPts val="0"/>
                        </a:spcAft>
                        <a:buFont typeface="Courier New" panose="02070309020205020404" pitchFamily="49" charset="0"/>
                        <a:buChar char="o"/>
                      </a:pPr>
                      <a:r>
                        <a:rPr lang="en-US" sz="1800" dirty="0">
                          <a:effectLst/>
                        </a:rPr>
                        <a:t>SLN (external branch) – change in pitch elevation, fine tuning of voice</a:t>
                      </a:r>
                    </a:p>
                    <a:p>
                      <a:pPr marL="742950" marR="0" lvl="1" indent="-285750">
                        <a:lnSpc>
                          <a:spcPct val="106000"/>
                        </a:lnSpc>
                        <a:spcBef>
                          <a:spcPts val="0"/>
                        </a:spcBef>
                        <a:spcAft>
                          <a:spcPts val="0"/>
                        </a:spcAft>
                        <a:buFont typeface="Courier New" panose="02070309020205020404" pitchFamily="49" charset="0"/>
                        <a:buChar char="o"/>
                      </a:pPr>
                      <a:r>
                        <a:rPr lang="en-US" sz="1800" dirty="0">
                          <a:effectLst/>
                        </a:rPr>
                        <a:t>Pharyngeal plexus – dysphagia, loss of </a:t>
                      </a:r>
                      <a:r>
                        <a:rPr lang="en-US" sz="1800" dirty="0" err="1">
                          <a:effectLst/>
                        </a:rPr>
                        <a:t>cricopharyngeal</a:t>
                      </a:r>
                      <a:r>
                        <a:rPr lang="en-US" sz="1800" dirty="0">
                          <a:effectLst/>
                        </a:rPr>
                        <a:t> tone, </a:t>
                      </a:r>
                      <a:r>
                        <a:rPr lang="en-US" sz="1800" dirty="0" err="1">
                          <a:effectLst/>
                        </a:rPr>
                        <a:t>globus</a:t>
                      </a:r>
                      <a:r>
                        <a:rPr lang="en-US" sz="1800" dirty="0">
                          <a:effectLst/>
                        </a:rPr>
                        <a:t> sensation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669" marR="44669" marT="0" marB="0"/>
                </a:tc>
                <a:tc>
                  <a:txBody>
                    <a:bodyPr/>
                    <a:lstStyle/>
                    <a:p>
                      <a:pPr marL="342900" marR="0" lvl="0" indent="-342900">
                        <a:lnSpc>
                          <a:spcPct val="106000"/>
                        </a:lnSpc>
                        <a:spcBef>
                          <a:spcPts val="0"/>
                        </a:spcBef>
                        <a:spcAft>
                          <a:spcPts val="0"/>
                        </a:spcAft>
                        <a:buFont typeface="Symbol" panose="05050102010706020507" pitchFamily="18" charset="2"/>
                        <a:buChar char=""/>
                      </a:pPr>
                      <a:r>
                        <a:rPr lang="en-US" sz="1800" dirty="0">
                          <a:effectLst/>
                        </a:rPr>
                        <a:t>Sensory dysfunction</a:t>
                      </a:r>
                    </a:p>
                    <a:p>
                      <a:pPr marL="742950" marR="0" lvl="1" indent="-285750">
                        <a:lnSpc>
                          <a:spcPct val="106000"/>
                        </a:lnSpc>
                        <a:spcBef>
                          <a:spcPts val="0"/>
                        </a:spcBef>
                        <a:spcAft>
                          <a:spcPts val="0"/>
                        </a:spcAft>
                        <a:buFont typeface="Courier New" panose="02070309020205020404" pitchFamily="49" charset="0"/>
                        <a:buChar char="o"/>
                      </a:pPr>
                      <a:r>
                        <a:rPr lang="en-US" sz="1800" dirty="0">
                          <a:effectLst/>
                        </a:rPr>
                        <a:t>RLN – loss of cervical esophageal sensation, dysphagia, cough</a:t>
                      </a:r>
                    </a:p>
                    <a:p>
                      <a:pPr marL="742950" marR="0" lvl="1" indent="-285750">
                        <a:lnSpc>
                          <a:spcPct val="106000"/>
                        </a:lnSpc>
                        <a:spcBef>
                          <a:spcPts val="0"/>
                        </a:spcBef>
                        <a:spcAft>
                          <a:spcPts val="0"/>
                        </a:spcAft>
                        <a:buFont typeface="Courier New" panose="02070309020205020404" pitchFamily="49" charset="0"/>
                        <a:buChar char="o"/>
                      </a:pPr>
                      <a:r>
                        <a:rPr lang="en-US" sz="1800" dirty="0">
                          <a:effectLst/>
                        </a:rPr>
                        <a:t>*SLN (internal branch)- cough, </a:t>
                      </a:r>
                      <a:r>
                        <a:rPr lang="en-US" sz="1800" dirty="0" err="1">
                          <a:effectLst/>
                        </a:rPr>
                        <a:t>globus</a:t>
                      </a:r>
                      <a:r>
                        <a:rPr lang="en-US" sz="1800" dirty="0">
                          <a:effectLst/>
                        </a:rPr>
                        <a:t> sensation</a:t>
                      </a:r>
                    </a:p>
                    <a:p>
                      <a:pPr marL="457200" marR="0">
                        <a:lnSpc>
                          <a:spcPct val="106000"/>
                        </a:lnSpc>
                        <a:spcBef>
                          <a:spcPts val="0"/>
                        </a:spcBef>
                        <a:spcAft>
                          <a:spcPts val="0"/>
                        </a:spcAft>
                      </a:pP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669" marR="44669" marT="0" marB="0"/>
                </a:tc>
                <a:extLst>
                  <a:ext uri="{0D108BD9-81ED-4DB2-BD59-A6C34878D82A}">
                    <a16:rowId xmlns:a16="http://schemas.microsoft.com/office/drawing/2014/main" xmlns="" val="859367684"/>
                  </a:ext>
                </a:extLst>
              </a:tr>
            </a:tbl>
          </a:graphicData>
        </a:graphic>
      </p:graphicFrame>
      <p:sp>
        <p:nvSpPr>
          <p:cNvPr id="4" name="Text Placeholder 3"/>
          <p:cNvSpPr>
            <a:spLocks noGrp="1"/>
          </p:cNvSpPr>
          <p:nvPr>
            <p:ph type="body" sz="quarter" idx="13"/>
          </p:nvPr>
        </p:nvSpPr>
        <p:spPr/>
        <p:txBody>
          <a:bodyPr>
            <a:normAutofit fontScale="92500" lnSpcReduction="20000"/>
          </a:bodyPr>
          <a:lstStyle/>
          <a:p>
            <a:r>
              <a:rPr lang="en-US" dirty="0"/>
              <a:t>Partial </a:t>
            </a:r>
            <a:r>
              <a:rPr lang="en-US" dirty="0" smtClean="0"/>
              <a:t>Neural Dysfunction </a:t>
            </a:r>
          </a:p>
          <a:p>
            <a:r>
              <a:rPr lang="en-US" dirty="0" smtClean="0"/>
              <a:t>S</a:t>
            </a:r>
            <a:r>
              <a:rPr lang="en-US" dirty="0" smtClean="0"/>
              <a:t>igns/Symptoms</a:t>
            </a:r>
            <a:endParaRPr lang="en-US" dirty="0"/>
          </a:p>
        </p:txBody>
      </p:sp>
      <p:sp>
        <p:nvSpPr>
          <p:cNvPr id="6" name="TextBox 5"/>
          <p:cNvSpPr txBox="1"/>
          <p:nvPr/>
        </p:nvSpPr>
        <p:spPr>
          <a:xfrm>
            <a:off x="420010" y="4519940"/>
            <a:ext cx="8303981" cy="261610"/>
          </a:xfrm>
          <a:prstGeom prst="rect">
            <a:avLst/>
          </a:prstGeom>
          <a:noFill/>
        </p:spPr>
        <p:txBody>
          <a:bodyPr wrap="square" rtlCol="0">
            <a:spAutoFit/>
          </a:bodyPr>
          <a:lstStyle/>
          <a:p>
            <a:r>
              <a:rPr lang="en-US" sz="1100" dirty="0" smtClean="0">
                <a:latin typeface="Georgia"/>
                <a:cs typeface="Georgia"/>
              </a:rPr>
              <a:t>*Internal </a:t>
            </a:r>
            <a:r>
              <a:rPr lang="en-US" sz="1100" dirty="0">
                <a:latin typeface="Georgia"/>
                <a:cs typeface="Georgia"/>
              </a:rPr>
              <a:t>branch of the SLN (IBSLN) is not typically at direct risk during thyroid or parathyroid surgery except </a:t>
            </a:r>
            <a:r>
              <a:rPr lang="en-US" sz="1100" dirty="0" smtClean="0">
                <a:latin typeface="Georgia"/>
                <a:cs typeface="Georgia"/>
              </a:rPr>
              <a:t>for rare exceptions</a:t>
            </a:r>
            <a:endParaRPr lang="en-US" sz="1100" dirty="0">
              <a:latin typeface="Georgia"/>
              <a:cs typeface="Georgia"/>
            </a:endParaRPr>
          </a:p>
        </p:txBody>
      </p:sp>
    </p:spTree>
    <p:extLst>
      <p:ext uri="{BB962C8B-B14F-4D97-AF65-F5344CB8AC3E}">
        <p14:creationId xmlns:p14="http://schemas.microsoft.com/office/powerpoint/2010/main" val="13967708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895350"/>
            <a:ext cx="7905750" cy="3810000"/>
          </a:xfrm>
        </p:spPr>
        <p:txBody>
          <a:bodyPr/>
          <a:lstStyle/>
          <a:p>
            <a:r>
              <a:rPr lang="en-US" sz="2200" b="1" dirty="0" smtClean="0"/>
              <a:t>The </a:t>
            </a:r>
            <a:r>
              <a:rPr lang="en-US" sz="2200" b="1" dirty="0"/>
              <a:t>terms transient and permanent vocal fold paralysis do not capture all varying states of laryngeal dysfunction that can occur after thyroid and parathyroid surgery.  Laryngeal dysfunction is complex and involves more than just vocal fold motion impairment. A comprehensive evaluation in the immediate post-operative setting is important if there is concern for any neural dysfunction. We therefore introduce the term “immediate” vocal fold </a:t>
            </a:r>
            <a:r>
              <a:rPr lang="en-US" sz="2200" b="1" dirty="0" smtClean="0"/>
              <a:t>paralysis</a:t>
            </a:r>
            <a:endParaRPr lang="en-US" sz="2200" dirty="0"/>
          </a:p>
          <a:p>
            <a:endParaRPr lang="en-US" dirty="0"/>
          </a:p>
        </p:txBody>
      </p:sp>
      <p:sp>
        <p:nvSpPr>
          <p:cNvPr id="4" name="Text Placeholder 3"/>
          <p:cNvSpPr>
            <a:spLocks noGrp="1"/>
          </p:cNvSpPr>
          <p:nvPr>
            <p:ph type="body" sz="quarter" idx="13"/>
          </p:nvPr>
        </p:nvSpPr>
        <p:spPr/>
        <p:txBody>
          <a:bodyPr/>
          <a:lstStyle/>
          <a:p>
            <a:r>
              <a:rPr lang="en-US" dirty="0" smtClean="0"/>
              <a:t>Statement #1</a:t>
            </a:r>
            <a:endParaRPr lang="en-US" dirty="0"/>
          </a:p>
        </p:txBody>
      </p:sp>
    </p:spTree>
    <p:extLst>
      <p:ext uri="{BB962C8B-B14F-4D97-AF65-F5344CB8AC3E}">
        <p14:creationId xmlns:p14="http://schemas.microsoft.com/office/powerpoint/2010/main" val="361282095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609600" y="971550"/>
            <a:ext cx="7905750" cy="3733800"/>
          </a:xfrm>
        </p:spPr>
        <p:txBody>
          <a:bodyPr/>
          <a:lstStyle/>
          <a:p>
            <a:r>
              <a:rPr lang="en-US" sz="2000" dirty="0"/>
              <a:t>Impaired </a:t>
            </a:r>
            <a:r>
              <a:rPr lang="en-US" sz="2000" dirty="0" err="1"/>
              <a:t>glottic</a:t>
            </a:r>
            <a:r>
              <a:rPr lang="en-US" sz="2000" dirty="0"/>
              <a:t> closure caused by unilateral VFP in the immediate postoperative period can lead to significant functional deficits including communication impairment, dyspnea, and dysphagia. Bilateral VFP in the immediate post-operative period can lead to airway compromise and the need for emergent </a:t>
            </a:r>
            <a:r>
              <a:rPr lang="en-US" sz="2000" dirty="0" smtClean="0"/>
              <a:t>intervention </a:t>
            </a:r>
            <a:endParaRPr lang="en-US" sz="2000" dirty="0" smtClean="0"/>
          </a:p>
          <a:p>
            <a:r>
              <a:rPr lang="en-US" sz="2000" dirty="0" smtClean="0"/>
              <a:t>Dysphonia, dysphagia and dyspnea are symptoms of vocal fold </a:t>
            </a:r>
            <a:r>
              <a:rPr lang="en-US" sz="2000" dirty="0" smtClean="0"/>
              <a:t>paralysis</a:t>
            </a:r>
            <a:endParaRPr lang="en-US" sz="2000" dirty="0" smtClean="0"/>
          </a:p>
          <a:p>
            <a:r>
              <a:rPr lang="en-US" sz="2000" dirty="0"/>
              <a:t>The identification of an immediate VFP enables early intervention in the form of patient counseling, voice therapy as well as early medialization </a:t>
            </a:r>
            <a:r>
              <a:rPr lang="en-US" sz="2000" dirty="0" smtClean="0"/>
              <a:t>procedures, or need for </a:t>
            </a:r>
            <a:r>
              <a:rPr lang="en-US" sz="2000" dirty="0" smtClean="0"/>
              <a:t>tracheostomy</a:t>
            </a:r>
            <a:endParaRPr lang="en-US" sz="2000" dirty="0"/>
          </a:p>
        </p:txBody>
      </p:sp>
      <p:sp>
        <p:nvSpPr>
          <p:cNvPr id="4" name="Text Placeholder 3"/>
          <p:cNvSpPr>
            <a:spLocks noGrp="1"/>
          </p:cNvSpPr>
          <p:nvPr>
            <p:ph type="body" sz="quarter" idx="13"/>
          </p:nvPr>
        </p:nvSpPr>
        <p:spPr/>
        <p:txBody>
          <a:bodyPr/>
          <a:lstStyle/>
          <a:p>
            <a:r>
              <a:rPr lang="en-US" dirty="0" smtClean="0"/>
              <a:t>Vocal </a:t>
            </a:r>
            <a:r>
              <a:rPr lang="en-US" dirty="0" smtClean="0"/>
              <a:t>Fold </a:t>
            </a:r>
            <a:r>
              <a:rPr lang="en-US" dirty="0"/>
              <a:t>P</a:t>
            </a:r>
            <a:r>
              <a:rPr lang="en-US" dirty="0" smtClean="0"/>
              <a:t>aralysis</a:t>
            </a:r>
            <a:endParaRPr lang="en-US" dirty="0"/>
          </a:p>
        </p:txBody>
      </p:sp>
    </p:spTree>
    <p:extLst>
      <p:ext uri="{BB962C8B-B14F-4D97-AF65-F5344CB8AC3E}">
        <p14:creationId xmlns:p14="http://schemas.microsoft.com/office/powerpoint/2010/main" val="386380098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TotalTime>
  <Words>1219</Words>
  <Application>Microsoft Macintosh PowerPoint</Application>
  <PresentationFormat>On-screen Show (16:9)</PresentationFormat>
  <Paragraphs>64</Paragraphs>
  <Slides>17</Slides>
  <Notes>0</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ChristineS</dc:creator>
  <cp:lastModifiedBy>Michael Singer</cp:lastModifiedBy>
  <cp:revision>142</cp:revision>
  <dcterms:created xsi:type="dcterms:W3CDTF">2015-03-25T19:41:08Z</dcterms:created>
  <dcterms:modified xsi:type="dcterms:W3CDTF">2020-10-22T17:33:54Z</dcterms:modified>
</cp:coreProperties>
</file>