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5" r:id="rId3"/>
  </p:sldMasterIdLst>
  <p:notesMasterIdLst>
    <p:notesMasterId r:id="rId24"/>
  </p:notesMasterIdLst>
  <p:handoutMasterIdLst>
    <p:handoutMasterId r:id="rId25"/>
  </p:handoutMasterIdLst>
  <p:sldIdLst>
    <p:sldId id="256" r:id="rId4"/>
    <p:sldId id="257" r:id="rId5"/>
    <p:sldId id="432" r:id="rId6"/>
    <p:sldId id="435" r:id="rId7"/>
    <p:sldId id="440" r:id="rId8"/>
    <p:sldId id="462" r:id="rId9"/>
    <p:sldId id="436" r:id="rId10"/>
    <p:sldId id="456" r:id="rId11"/>
    <p:sldId id="463" r:id="rId12"/>
    <p:sldId id="466" r:id="rId13"/>
    <p:sldId id="467" r:id="rId14"/>
    <p:sldId id="468" r:id="rId15"/>
    <p:sldId id="469" r:id="rId16"/>
    <p:sldId id="471" r:id="rId17"/>
    <p:sldId id="472" r:id="rId18"/>
    <p:sldId id="474" r:id="rId19"/>
    <p:sldId id="475" r:id="rId20"/>
    <p:sldId id="476" r:id="rId21"/>
    <p:sldId id="477" r:id="rId22"/>
    <p:sldId id="47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A34"/>
    <a:srgbClr val="6F2C91"/>
    <a:srgbClr val="8D2351"/>
    <a:srgbClr val="212D64"/>
    <a:srgbClr val="222D64"/>
    <a:srgbClr val="8C2251"/>
    <a:srgbClr val="136E7C"/>
    <a:srgbClr val="931545"/>
    <a:srgbClr val="A4184D"/>
    <a:srgbClr val="2A9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240" y="-10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70804D-68F9-4177-B417-69D9B3A7CEC8}" type="datetimeFigureOut">
              <a:rPr lang="en-US" smtClean="0"/>
              <a:pPr/>
              <a:t>10/21/20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168180-6199-4B32-9AD9-39801E8D91AC}" type="slidenum">
              <a:rPr lang="en-US" smtClean="0"/>
              <a:pPr/>
              <a:t>‹#›</a:t>
            </a:fld>
            <a:endParaRPr lang="en-US" dirty="0"/>
          </a:p>
        </p:txBody>
      </p:sp>
    </p:spTree>
    <p:extLst>
      <p:ext uri="{BB962C8B-B14F-4D97-AF65-F5344CB8AC3E}">
        <p14:creationId xmlns:p14="http://schemas.microsoft.com/office/powerpoint/2010/main" val="45215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A61C1F-AF62-472E-B0B7-96BEF13D888F}" type="datetimeFigureOut">
              <a:rPr lang="en-US" smtClean="0"/>
              <a:pPr/>
              <a:t>10/21/20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304B3-9DFA-4263-B684-91003290D6B9}" type="slidenum">
              <a:rPr lang="en-US" smtClean="0"/>
              <a:pPr/>
              <a:t>‹#›</a:t>
            </a:fld>
            <a:endParaRPr lang="en-US" dirty="0"/>
          </a:p>
        </p:txBody>
      </p:sp>
    </p:spTree>
    <p:extLst>
      <p:ext uri="{BB962C8B-B14F-4D97-AF65-F5344CB8AC3E}">
        <p14:creationId xmlns:p14="http://schemas.microsoft.com/office/powerpoint/2010/main" val="90291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3</a:t>
            </a:fld>
            <a:endParaRPr lang="en-US" dirty="0"/>
          </a:p>
        </p:txBody>
      </p:sp>
    </p:spTree>
    <p:extLst>
      <p:ext uri="{BB962C8B-B14F-4D97-AF65-F5344CB8AC3E}">
        <p14:creationId xmlns:p14="http://schemas.microsoft.com/office/powerpoint/2010/main" val="380416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13</a:t>
            </a:fld>
            <a:endParaRPr lang="en-US" dirty="0"/>
          </a:p>
        </p:txBody>
      </p:sp>
    </p:spTree>
    <p:extLst>
      <p:ext uri="{BB962C8B-B14F-4D97-AF65-F5344CB8AC3E}">
        <p14:creationId xmlns:p14="http://schemas.microsoft.com/office/powerpoint/2010/main" val="75425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14</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15</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16</a:t>
            </a:fld>
            <a:endParaRPr lang="en-US" dirty="0"/>
          </a:p>
        </p:txBody>
      </p:sp>
    </p:spTree>
    <p:extLst>
      <p:ext uri="{BB962C8B-B14F-4D97-AF65-F5344CB8AC3E}">
        <p14:creationId xmlns:p14="http://schemas.microsoft.com/office/powerpoint/2010/main" val="754257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17</a:t>
            </a:fld>
            <a:endParaRPr lang="en-US" dirty="0"/>
          </a:p>
        </p:txBody>
      </p:sp>
    </p:spTree>
    <p:extLst>
      <p:ext uri="{BB962C8B-B14F-4D97-AF65-F5344CB8AC3E}">
        <p14:creationId xmlns:p14="http://schemas.microsoft.com/office/powerpoint/2010/main" val="75425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18</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19</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5</a:t>
            </a:fld>
            <a:endParaRPr lang="en-US" dirty="0"/>
          </a:p>
        </p:txBody>
      </p:sp>
    </p:spTree>
    <p:extLst>
      <p:ext uri="{BB962C8B-B14F-4D97-AF65-F5344CB8AC3E}">
        <p14:creationId xmlns:p14="http://schemas.microsoft.com/office/powerpoint/2010/main" val="75425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6</a:t>
            </a:fld>
            <a:endParaRPr lang="en-US" dirty="0"/>
          </a:p>
        </p:txBody>
      </p:sp>
    </p:spTree>
    <p:extLst>
      <p:ext uri="{BB962C8B-B14F-4D97-AF65-F5344CB8AC3E}">
        <p14:creationId xmlns:p14="http://schemas.microsoft.com/office/powerpoint/2010/main" val="75425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7</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8</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9</a:t>
            </a:fld>
            <a:endParaRPr lang="en-US" dirty="0"/>
          </a:p>
        </p:txBody>
      </p:sp>
    </p:spTree>
    <p:extLst>
      <p:ext uri="{BB962C8B-B14F-4D97-AF65-F5344CB8AC3E}">
        <p14:creationId xmlns:p14="http://schemas.microsoft.com/office/powerpoint/2010/main" val="75425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10</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11</a:t>
            </a:fld>
            <a:endParaRPr lang="en-US" dirty="0"/>
          </a:p>
        </p:txBody>
      </p:sp>
    </p:spTree>
    <p:extLst>
      <p:ext uri="{BB962C8B-B14F-4D97-AF65-F5344CB8AC3E}">
        <p14:creationId xmlns:p14="http://schemas.microsoft.com/office/powerpoint/2010/main" val="321959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EB1544-C5AA-49AF-9C02-EA5202BE5868}" type="slidenum">
              <a:rPr lang="en-US" smtClean="0"/>
              <a:pPr/>
              <a:t>12</a:t>
            </a:fld>
            <a:endParaRPr lang="en-US" dirty="0"/>
          </a:p>
        </p:txBody>
      </p:sp>
    </p:spTree>
    <p:extLst>
      <p:ext uri="{BB962C8B-B14F-4D97-AF65-F5344CB8AC3E}">
        <p14:creationId xmlns:p14="http://schemas.microsoft.com/office/powerpoint/2010/main" val="321959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FA66125C-86AB-4BD1-895D-52D7FA1A3032}"/>
              </a:ext>
            </a:extLst>
          </p:cNvPr>
          <p:cNvSpPr>
            <a:spLocks noGrp="1"/>
          </p:cNvSpPr>
          <p:nvPr>
            <p:ph type="body" sz="quarter" idx="10" hasCustomPrompt="1"/>
          </p:nvPr>
        </p:nvSpPr>
        <p:spPr>
          <a:xfrm>
            <a:off x="1485900" y="1504950"/>
            <a:ext cx="6172200" cy="914400"/>
          </a:xfrm>
          <a:prstGeom prst="rect">
            <a:avLst/>
          </a:prstGeom>
        </p:spPr>
        <p:txBody>
          <a:bodyPr>
            <a:spAutoFit/>
          </a:bodyPr>
          <a:lstStyle>
            <a:lvl1pPr marL="0" indent="0" algn="ctr">
              <a:buNone/>
              <a:defRPr sz="2400" b="1">
                <a:latin typeface="Georgia" panose="02040502050405020303" pitchFamily="18" charset="0"/>
              </a:defRPr>
            </a:lvl1pPr>
          </a:lstStyle>
          <a:p>
            <a:pPr lvl="0"/>
            <a:r>
              <a:rPr lang="en-US" dirty="0"/>
              <a:t>Title</a:t>
            </a:r>
          </a:p>
          <a:p>
            <a:pPr lvl="0"/>
            <a:endParaRPr lang="en-US" dirty="0"/>
          </a:p>
        </p:txBody>
      </p:sp>
      <p:sp>
        <p:nvSpPr>
          <p:cNvPr id="9" name="Text Placeholder 8">
            <a:extLst>
              <a:ext uri="{FF2B5EF4-FFF2-40B4-BE49-F238E27FC236}">
                <a16:creationId xmlns="" xmlns:a16="http://schemas.microsoft.com/office/drawing/2014/main" id="{42E0DE6E-14B7-4F94-B4B6-8BD6E1C69216}"/>
              </a:ext>
            </a:extLst>
          </p:cNvPr>
          <p:cNvSpPr>
            <a:spLocks noGrp="1"/>
          </p:cNvSpPr>
          <p:nvPr>
            <p:ph type="body" sz="quarter" idx="11" hasCustomPrompt="1"/>
          </p:nvPr>
        </p:nvSpPr>
        <p:spPr>
          <a:xfrm>
            <a:off x="1485900" y="2800350"/>
            <a:ext cx="6172200" cy="1066800"/>
          </a:xfrm>
          <a:prstGeom prst="rect">
            <a:avLst/>
          </a:prstGeom>
        </p:spPr>
        <p:txBody>
          <a:bodyPr>
            <a:normAutofit/>
          </a:bodyPr>
          <a:lstStyle>
            <a:lvl1pPr marL="0" indent="0" algn="ctr">
              <a:buNone/>
              <a:defRPr sz="1800" b="0">
                <a:latin typeface="Georgia" panose="02040502050405020303" pitchFamily="18" charset="0"/>
              </a:defRPr>
            </a:lvl1pPr>
          </a:lstStyle>
          <a:p>
            <a:pPr lvl="0"/>
            <a:r>
              <a:rPr lang="en-US" dirty="0"/>
              <a:t>Authors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5A47839-D4E4-4C15-A189-22DDF99E4027}"/>
              </a:ext>
            </a:extLst>
          </p:cNvPr>
          <p:cNvSpPr>
            <a:spLocks noGrp="1"/>
          </p:cNvSpPr>
          <p:nvPr>
            <p:ph idx="1" hasCustomPrompt="1"/>
          </p:nvPr>
        </p:nvSpPr>
        <p:spPr>
          <a:xfrm>
            <a:off x="628650" y="971550"/>
            <a:ext cx="788670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14788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A47B2B0-31CA-4451-8C7C-975217BC9071}"/>
              </a:ext>
            </a:extLst>
          </p:cNvPr>
          <p:cNvSpPr>
            <a:spLocks noGrp="1"/>
          </p:cNvSpPr>
          <p:nvPr>
            <p:ph sz="half" idx="1" hasCustomPrompt="1"/>
          </p:nvPr>
        </p:nvSpPr>
        <p:spPr>
          <a:xfrm>
            <a:off x="628650" y="971550"/>
            <a:ext cx="386715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4" name="Content Placeholder 3">
            <a:extLst>
              <a:ext uri="{FF2B5EF4-FFF2-40B4-BE49-F238E27FC236}">
                <a16:creationId xmlns="" xmlns:a16="http://schemas.microsoft.com/office/drawing/2014/main" id="{0720FB8D-CD5F-4F41-A6AB-2DA32189E049}"/>
              </a:ext>
            </a:extLst>
          </p:cNvPr>
          <p:cNvSpPr>
            <a:spLocks noGrp="1"/>
          </p:cNvSpPr>
          <p:nvPr>
            <p:ph sz="half" idx="2"/>
          </p:nvPr>
        </p:nvSpPr>
        <p:spPr>
          <a:xfrm>
            <a:off x="4648200" y="971550"/>
            <a:ext cx="386715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33300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237653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FA66125C-86AB-4BD1-895D-52D7FA1A3032}"/>
              </a:ext>
            </a:extLst>
          </p:cNvPr>
          <p:cNvSpPr>
            <a:spLocks noGrp="1"/>
          </p:cNvSpPr>
          <p:nvPr>
            <p:ph type="body" sz="quarter" idx="10" hasCustomPrompt="1"/>
          </p:nvPr>
        </p:nvSpPr>
        <p:spPr>
          <a:xfrm>
            <a:off x="1485900" y="1504950"/>
            <a:ext cx="6172200" cy="914400"/>
          </a:xfrm>
          <a:prstGeom prst="rect">
            <a:avLst/>
          </a:prstGeom>
        </p:spPr>
        <p:txBody>
          <a:bodyPr>
            <a:spAutoFit/>
          </a:bodyPr>
          <a:lstStyle>
            <a:lvl1pPr marL="0" indent="0" algn="ctr">
              <a:buNone/>
              <a:defRPr sz="2400" b="1">
                <a:latin typeface="Georgia" panose="02040502050405020303" pitchFamily="18" charset="0"/>
              </a:defRPr>
            </a:lvl1pPr>
          </a:lstStyle>
          <a:p>
            <a:pPr lvl="0"/>
            <a:r>
              <a:rPr lang="en-US" dirty="0"/>
              <a:t>Title</a:t>
            </a:r>
          </a:p>
          <a:p>
            <a:pPr lvl="0"/>
            <a:endParaRPr lang="en-US" dirty="0"/>
          </a:p>
        </p:txBody>
      </p:sp>
      <p:sp>
        <p:nvSpPr>
          <p:cNvPr id="9" name="Text Placeholder 8">
            <a:extLst>
              <a:ext uri="{FF2B5EF4-FFF2-40B4-BE49-F238E27FC236}">
                <a16:creationId xmlns="" xmlns:a16="http://schemas.microsoft.com/office/drawing/2014/main" id="{42E0DE6E-14B7-4F94-B4B6-8BD6E1C69216}"/>
              </a:ext>
            </a:extLst>
          </p:cNvPr>
          <p:cNvSpPr>
            <a:spLocks noGrp="1"/>
          </p:cNvSpPr>
          <p:nvPr>
            <p:ph type="body" sz="quarter" idx="11" hasCustomPrompt="1"/>
          </p:nvPr>
        </p:nvSpPr>
        <p:spPr>
          <a:xfrm>
            <a:off x="1485900" y="2800350"/>
            <a:ext cx="6172200" cy="1066800"/>
          </a:xfrm>
          <a:prstGeom prst="rect">
            <a:avLst/>
          </a:prstGeom>
        </p:spPr>
        <p:txBody>
          <a:bodyPr>
            <a:normAutofit/>
          </a:bodyPr>
          <a:lstStyle>
            <a:lvl1pPr marL="0" indent="0" algn="ctr">
              <a:buNone/>
              <a:defRPr sz="1800" b="0">
                <a:latin typeface="Georgia" panose="02040502050405020303" pitchFamily="18" charset="0"/>
              </a:defRPr>
            </a:lvl1pPr>
          </a:lstStyle>
          <a:p>
            <a:pPr lvl="0"/>
            <a:r>
              <a:rPr lang="en-US" dirty="0"/>
              <a:t>Authors</a:t>
            </a:r>
          </a:p>
        </p:txBody>
      </p:sp>
    </p:spTree>
    <p:extLst>
      <p:ext uri="{BB962C8B-B14F-4D97-AF65-F5344CB8AC3E}">
        <p14:creationId xmlns:p14="http://schemas.microsoft.com/office/powerpoint/2010/main" val="204855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4419600"/>
          </a:xfrm>
          <a:prstGeom prst="rect">
            <a:avLst/>
          </a:prstGeom>
        </p:spPr>
        <p:txBody>
          <a:bodyPr/>
          <a:lstStyle>
            <a:lvl1pPr>
              <a:defRPr sz="2400">
                <a:latin typeface="Georgia"/>
                <a:cs typeface="Georgia"/>
              </a:defRPr>
            </a:lvl1pPr>
            <a:lvl2pPr marL="800100" indent="-342900">
              <a:buFont typeface="Arial"/>
              <a:buChar char="•"/>
              <a:defRPr sz="2000">
                <a:latin typeface="Georgia"/>
                <a:cs typeface="Georgia"/>
              </a:defRPr>
            </a:lvl2pPr>
            <a:lvl3pP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865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5750"/>
            <a:ext cx="4038600" cy="4419600"/>
          </a:xfrm>
          <a:prstGeom prst="rect">
            <a:avLst/>
          </a:prstGeom>
        </p:spPr>
        <p:txBody>
          <a:bodyPr/>
          <a:lstStyle>
            <a:lvl1pPr marL="342900" indent="-342900">
              <a:buFont typeface="Arial"/>
              <a:buChar char="•"/>
              <a:defRPr sz="2400">
                <a:latin typeface="Georgia"/>
                <a:cs typeface="Georgia"/>
              </a:defRPr>
            </a:lvl1pPr>
            <a:lvl2pPr marL="800100" indent="-342900">
              <a:buFont typeface="Arial"/>
              <a:buChar char="•"/>
              <a:defRPr sz="2000">
                <a:latin typeface="Georgia"/>
                <a:cs typeface="Georgia"/>
              </a:defRPr>
            </a:lvl2pPr>
            <a:lvl3pPr marL="1200150" indent="-285750">
              <a:buFont typeface="Arial"/>
              <a:buChar cha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85750"/>
            <a:ext cx="4038600" cy="4419600"/>
          </a:xfrm>
          <a:prstGeom prst="rect">
            <a:avLst/>
          </a:prstGeom>
        </p:spPr>
        <p:txBody>
          <a:bodyPr/>
          <a:lstStyle>
            <a:lvl1pPr marL="457200" indent="-457200">
              <a:buFont typeface="Arial"/>
              <a:buChar char="•"/>
              <a:defRPr sz="2400">
                <a:latin typeface="Georgia"/>
                <a:cs typeface="Georgia"/>
              </a:defRPr>
            </a:lvl1pPr>
            <a:lvl2pPr marL="800100" indent="-342900">
              <a:buFont typeface="Arial"/>
              <a:buChar char="•"/>
              <a:defRPr sz="2000">
                <a:latin typeface="Georgia"/>
                <a:cs typeface="Georgia"/>
              </a:defRPr>
            </a:lvl2pPr>
            <a:lvl3pPr marL="1257300" indent="-342900">
              <a:buFont typeface="Arial"/>
              <a:buChar cha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13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40276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7930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228600" cy="11239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838200"/>
            <a:ext cx="81534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 xmlns:a16="http://schemas.microsoft.com/office/drawing/2014/main" id="{2719E194-A24F-4984-A358-584121C0556B}"/>
              </a:ext>
            </a:extLst>
          </p:cNvPr>
          <p:cNvSpPr txBox="1">
            <a:spLocks/>
          </p:cNvSpPr>
          <p:nvPr userDrawn="1"/>
        </p:nvSpPr>
        <p:spPr>
          <a:xfrm>
            <a:off x="838200" y="285750"/>
            <a:ext cx="7467600" cy="533400"/>
          </a:xfrm>
          <a:prstGeom prst="rect">
            <a:avLst/>
          </a:prstGeom>
        </p:spPr>
        <p:txBody>
          <a:bodyPr>
            <a:noAutofit/>
          </a:bodyPr>
          <a:lstStyle>
            <a:lvl1pPr algn="ctr"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b="1" dirty="0"/>
              <a:t>AHNS Endocrine Surgery </a:t>
            </a:r>
            <a:r>
              <a:rPr lang="en-US" b="1" dirty="0" smtClean="0"/>
              <a:t>Section</a:t>
            </a:r>
            <a:endParaRPr lang="en-US" b="1" dirty="0"/>
          </a:p>
        </p:txBody>
      </p:sp>
      <p:sp>
        <p:nvSpPr>
          <p:cNvPr id="12" name="Rectangle 11">
            <a:extLst>
              <a:ext uri="{FF2B5EF4-FFF2-40B4-BE49-F238E27FC236}">
                <a16:creationId xmlns="" xmlns:a16="http://schemas.microsoft.com/office/drawing/2014/main" id="{7DEEC169-B26A-41D0-BE3A-8003A73D2C41}"/>
              </a:ext>
            </a:extLst>
          </p:cNvPr>
          <p:cNvSpPr/>
          <p:nvPr userDrawn="1"/>
        </p:nvSpPr>
        <p:spPr>
          <a:xfrm>
            <a:off x="2988725" y="4857750"/>
            <a:ext cx="3166552" cy="338554"/>
          </a:xfrm>
          <a:prstGeom prst="rect">
            <a:avLst/>
          </a:prstGeom>
        </p:spPr>
        <p:txBody>
          <a:bodyPr wrap="none">
            <a:spAutoFit/>
          </a:bodyPr>
          <a:lstStyle/>
          <a:p>
            <a:pPr algn="ctr"/>
            <a:r>
              <a:rPr lang="en-US" sz="1600" b="1" dirty="0">
                <a:solidFill>
                  <a:schemeClr val="bg1"/>
                </a:solidFill>
                <a:latin typeface="Georgia" pitchFamily="18" charset="0"/>
              </a:rPr>
              <a:t>https:/</a:t>
            </a:r>
            <a:r>
              <a:rPr lang="en-US" sz="1600" b="1" dirty="0" smtClean="0">
                <a:solidFill>
                  <a:schemeClr val="bg1"/>
                </a:solidFill>
                <a:latin typeface="Georgia" pitchFamily="18" charset="0"/>
              </a:rPr>
              <a:t>/ahns.info/endocrine</a:t>
            </a:r>
            <a:endParaRPr lang="en-US" sz="1600" b="1" dirty="0">
              <a:solidFill>
                <a:schemeClr val="bg1"/>
              </a:solidFill>
              <a:latin typeface="Georgia" pitchFamily="18" charset="0"/>
            </a:endParaRPr>
          </a:p>
        </p:txBody>
      </p:sp>
      <p:sp>
        <p:nvSpPr>
          <p:cNvPr id="13" name="TextBox 12">
            <a:extLst>
              <a:ext uri="{FF2B5EF4-FFF2-40B4-BE49-F238E27FC236}">
                <a16:creationId xmlns="" xmlns:a16="http://schemas.microsoft.com/office/drawing/2014/main" id="{34F640B6-B4E7-4A04-B3D0-4ADB79B353A1}"/>
              </a:ext>
            </a:extLst>
          </p:cNvPr>
          <p:cNvSpPr txBox="1"/>
          <p:nvPr userDrawn="1"/>
        </p:nvSpPr>
        <p:spPr>
          <a:xfrm>
            <a:off x="609600" y="1962150"/>
            <a:ext cx="8001000" cy="461665"/>
          </a:xfrm>
          <a:prstGeom prst="rect">
            <a:avLst/>
          </a:prstGeom>
          <a:noFill/>
        </p:spPr>
        <p:txBody>
          <a:bodyPr wrap="square" rtlCol="0">
            <a:spAutoFit/>
          </a:bodyPr>
          <a:lstStyle/>
          <a:p>
            <a:pPr algn="ctr"/>
            <a:endParaRPr lang="en-US" sz="2400" b="1" dirty="0">
              <a:latin typeface="Georgia" panose="02040502050405020303" pitchFamily="18" charset="0"/>
            </a:endParaRPr>
          </a:p>
        </p:txBody>
      </p:sp>
      <p:pic>
        <p:nvPicPr>
          <p:cNvPr id="16" name="Picture 1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7200" y="21373"/>
            <a:ext cx="1066800" cy="9501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C9B3BB1-3419-4B7A-85F3-9A7D4DE29B19}"/>
              </a:ext>
            </a:extLst>
          </p:cNvPr>
          <p:cNvSpPr/>
          <p:nvPr userDrawn="1"/>
        </p:nvSpPr>
        <p:spPr>
          <a:xfrm>
            <a:off x="0" y="0"/>
            <a:ext cx="228600" cy="11239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34FA066D-54DC-44DD-A5B6-5EA6983A7CAE}"/>
              </a:ext>
            </a:extLst>
          </p:cNvPr>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4584A42E-0260-4F69-A6E0-144DA37F8B41}"/>
              </a:ext>
            </a:extLst>
          </p:cNvPr>
          <p:cNvSpPr/>
          <p:nvPr userDrawn="1"/>
        </p:nvSpPr>
        <p:spPr>
          <a:xfrm>
            <a:off x="0" y="838200"/>
            <a:ext cx="82296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9383A4B0-A28C-4E1D-B94C-5D47D5768DA6}"/>
              </a:ext>
            </a:extLst>
          </p:cNvPr>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19D8F03F-665D-4E1C-91C7-531C485CCCEA}"/>
              </a:ext>
            </a:extLst>
          </p:cNvPr>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0EFE8790-E0A6-4F4E-9BAE-2F0AF6B9A577}"/>
              </a:ext>
            </a:extLst>
          </p:cNvPr>
          <p:cNvSpPr/>
          <p:nvPr userDrawn="1"/>
        </p:nvSpPr>
        <p:spPr>
          <a:xfrm>
            <a:off x="1342073" y="4857750"/>
            <a:ext cx="645985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eorgia" pitchFamily="18" charset="0"/>
              </a:rPr>
              <a:t>AHNS Endocrine Surgery Section - https:/</a:t>
            </a:r>
            <a:r>
              <a:rPr lang="en-US" sz="1500" b="1" dirty="0" smtClean="0">
                <a:solidFill>
                  <a:schemeClr val="bg1"/>
                </a:solidFill>
                <a:latin typeface="Georgia" pitchFamily="18" charset="0"/>
              </a:rPr>
              <a:t>/ahns.info/endocrine </a:t>
            </a:r>
            <a:endParaRPr lang="en-US" sz="1500" b="1" dirty="0">
              <a:solidFill>
                <a:schemeClr val="bg1"/>
              </a:solidFill>
              <a:latin typeface="Georgia" pitchFamily="18" charset="0"/>
            </a:endParaRPr>
          </a:p>
        </p:txBody>
      </p:sp>
      <p:pic>
        <p:nvPicPr>
          <p:cNvPr id="13" name="Picture 12"/>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077200" y="21373"/>
            <a:ext cx="1066800" cy="950177"/>
          </a:xfrm>
          <a:prstGeom prst="rect">
            <a:avLst/>
          </a:prstGeom>
          <a:noFill/>
          <a:ln>
            <a:noFill/>
          </a:ln>
        </p:spPr>
      </p:pic>
    </p:spTree>
    <p:extLst>
      <p:ext uri="{BB962C8B-B14F-4D97-AF65-F5344CB8AC3E}">
        <p14:creationId xmlns:p14="http://schemas.microsoft.com/office/powerpoint/2010/main" val="2551423870"/>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4" r:id="rId3"/>
    <p:sldLayoutId id="214748368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4FA066D-54DC-44DD-A5B6-5EA6983A7CAE}"/>
              </a:ext>
            </a:extLst>
          </p:cNvPr>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9383A4B0-A28C-4E1D-B94C-5D47D5768DA6}"/>
              </a:ext>
            </a:extLst>
          </p:cNvPr>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19D8F03F-665D-4E1C-91C7-531C485CCCEA}"/>
              </a:ext>
            </a:extLst>
          </p:cNvPr>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0EFE8790-E0A6-4F4E-9BAE-2F0AF6B9A577}"/>
              </a:ext>
            </a:extLst>
          </p:cNvPr>
          <p:cNvSpPr/>
          <p:nvPr userDrawn="1"/>
        </p:nvSpPr>
        <p:spPr>
          <a:xfrm>
            <a:off x="1789817" y="4857750"/>
            <a:ext cx="5564369"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eorgia" pitchFamily="18" charset="0"/>
              </a:rPr>
              <a:t>AHNS Endocrine Surgery Section - https:/</a:t>
            </a:r>
            <a:r>
              <a:rPr lang="en-US" sz="1500" b="1" dirty="0" smtClean="0">
                <a:solidFill>
                  <a:schemeClr val="bg1"/>
                </a:solidFill>
                <a:latin typeface="Georgia" pitchFamily="18" charset="0"/>
              </a:rPr>
              <a:t>/ahns.info/e </a:t>
            </a:r>
            <a:endParaRPr lang="en-US" sz="1500" b="1" dirty="0">
              <a:solidFill>
                <a:schemeClr val="bg1"/>
              </a:solidFill>
              <a:latin typeface="Georgia" pitchFamily="18" charset="0"/>
            </a:endParaRPr>
          </a:p>
        </p:txBody>
      </p:sp>
    </p:spTree>
    <p:extLst>
      <p:ext uri="{BB962C8B-B14F-4D97-AF65-F5344CB8AC3E}">
        <p14:creationId xmlns:p14="http://schemas.microsoft.com/office/powerpoint/2010/main" val="1882648460"/>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1" r:id="rId3"/>
    <p:sldLayoutId id="214748368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 y="1200150"/>
            <a:ext cx="9067800" cy="1938992"/>
          </a:xfrm>
        </p:spPr>
        <p:txBody>
          <a:bodyPr/>
          <a:lstStyle/>
          <a:p>
            <a:pPr>
              <a:spcBef>
                <a:spcPts val="0"/>
              </a:spcBef>
            </a:pPr>
            <a:r>
              <a:rPr lang="en-US" dirty="0"/>
              <a:t>Salivary and </a:t>
            </a:r>
            <a:r>
              <a:rPr lang="en-US" dirty="0" smtClean="0"/>
              <a:t>Lacrimal Dysfunction </a:t>
            </a:r>
            <a:r>
              <a:rPr lang="en-US" dirty="0"/>
              <a:t>after </a:t>
            </a:r>
            <a:endParaRPr lang="en-US" dirty="0" smtClean="0"/>
          </a:p>
          <a:p>
            <a:pPr>
              <a:spcBef>
                <a:spcPts val="0"/>
              </a:spcBef>
            </a:pPr>
            <a:r>
              <a:rPr lang="en-US" dirty="0" smtClean="0"/>
              <a:t>Radioactive Iodine </a:t>
            </a:r>
            <a:r>
              <a:rPr lang="en-US" dirty="0"/>
              <a:t>for </a:t>
            </a:r>
            <a:r>
              <a:rPr lang="en-US" dirty="0" smtClean="0"/>
              <a:t>Differentiated Thyroid Cancer</a:t>
            </a:r>
            <a:r>
              <a:rPr lang="en-US" dirty="0"/>
              <a:t>: </a:t>
            </a:r>
            <a:endParaRPr lang="en-US" dirty="0" smtClean="0"/>
          </a:p>
          <a:p>
            <a:pPr>
              <a:spcBef>
                <a:spcPts val="0"/>
              </a:spcBef>
            </a:pPr>
            <a:r>
              <a:rPr lang="en-US" dirty="0" smtClean="0"/>
              <a:t>American </a:t>
            </a:r>
            <a:r>
              <a:rPr lang="en-US" dirty="0"/>
              <a:t>Head and Neck Society </a:t>
            </a:r>
            <a:endParaRPr lang="en-US" dirty="0" smtClean="0"/>
          </a:p>
          <a:p>
            <a:pPr>
              <a:spcBef>
                <a:spcPts val="0"/>
              </a:spcBef>
            </a:pPr>
            <a:r>
              <a:rPr lang="en-US" dirty="0" smtClean="0"/>
              <a:t>Endocrine </a:t>
            </a:r>
            <a:r>
              <a:rPr lang="en-US" dirty="0"/>
              <a:t>Surgery </a:t>
            </a:r>
            <a:r>
              <a:rPr lang="en-US" dirty="0" smtClean="0"/>
              <a:t>and </a:t>
            </a:r>
            <a:r>
              <a:rPr lang="en-US" dirty="0"/>
              <a:t>Salivary Gland </a:t>
            </a:r>
            <a:r>
              <a:rPr lang="en-US" dirty="0" smtClean="0"/>
              <a:t>Sections </a:t>
            </a:r>
          </a:p>
          <a:p>
            <a:pPr>
              <a:spcBef>
                <a:spcPts val="0"/>
              </a:spcBef>
            </a:pPr>
            <a:r>
              <a:rPr lang="en-US" dirty="0"/>
              <a:t>J</a:t>
            </a:r>
            <a:r>
              <a:rPr lang="en-US" dirty="0" smtClean="0"/>
              <a:t>oint </a:t>
            </a:r>
            <a:r>
              <a:rPr lang="en-US" dirty="0"/>
              <a:t>C</a:t>
            </a:r>
            <a:r>
              <a:rPr lang="en-US" dirty="0" smtClean="0"/>
              <a:t>linical Consensus </a:t>
            </a:r>
            <a:r>
              <a:rPr lang="en-US" dirty="0"/>
              <a:t>S</a:t>
            </a:r>
            <a:r>
              <a:rPr lang="en-US" dirty="0" smtClean="0"/>
              <a:t>tatement</a:t>
            </a:r>
            <a:endParaRPr lang="en-US" dirty="0"/>
          </a:p>
        </p:txBody>
      </p:sp>
      <p:sp>
        <p:nvSpPr>
          <p:cNvPr id="3" name="Text Placeholder 2"/>
          <p:cNvSpPr>
            <a:spLocks noGrp="1"/>
          </p:cNvSpPr>
          <p:nvPr>
            <p:ph type="body" sz="quarter" idx="11"/>
          </p:nvPr>
        </p:nvSpPr>
        <p:spPr>
          <a:xfrm>
            <a:off x="800100" y="3409950"/>
            <a:ext cx="7543800" cy="1066800"/>
          </a:xfrm>
        </p:spPr>
        <p:txBody>
          <a:bodyPr>
            <a:noAutofit/>
          </a:bodyPr>
          <a:lstStyle/>
          <a:p>
            <a:pPr>
              <a:spcBef>
                <a:spcPts val="0"/>
              </a:spcBef>
            </a:pPr>
            <a:r>
              <a:rPr lang="en-US" sz="1400" dirty="0" smtClean="0"/>
              <a:t>MC Singer, F Marchal, P Angelos, V Bernet, L Boucai, S Buchholzer, </a:t>
            </a:r>
          </a:p>
          <a:p>
            <a:pPr>
              <a:spcBef>
                <a:spcPts val="0"/>
              </a:spcBef>
            </a:pPr>
            <a:r>
              <a:rPr lang="en-US" sz="1400" dirty="0" smtClean="0"/>
              <a:t>B Burkey, D Eisele, E Erkul, F Faure, S Freitag, MB Gillespie,</a:t>
            </a:r>
          </a:p>
          <a:p>
            <a:pPr>
              <a:spcBef>
                <a:spcPts val="0"/>
              </a:spcBef>
            </a:pPr>
            <a:r>
              <a:rPr lang="en-US" sz="1400" dirty="0" smtClean="0"/>
              <a:t>RM Harrell, D Hartl, M Haymart, J Leffert, S Mandel, BS Miller,</a:t>
            </a:r>
          </a:p>
          <a:p>
            <a:pPr>
              <a:spcBef>
                <a:spcPts val="0"/>
              </a:spcBef>
            </a:pPr>
            <a:r>
              <a:rPr lang="en-US" sz="1400" dirty="0" smtClean="0"/>
              <a:t>J Morris, EN Pearce, R Rahmati, WR Ryan, B Schaitkin, </a:t>
            </a:r>
          </a:p>
          <a:p>
            <a:pPr>
              <a:spcBef>
                <a:spcPts val="0"/>
              </a:spcBef>
            </a:pPr>
            <a:r>
              <a:rPr lang="en-US" sz="1400" dirty="0" smtClean="0"/>
              <a:t>M Schlumberger, BC Stack, D </a:t>
            </a:r>
            <a:r>
              <a:rPr lang="en-US" sz="1400" dirty="0"/>
              <a:t>Van </a:t>
            </a:r>
            <a:r>
              <a:rPr lang="en-US" sz="1400" dirty="0" smtClean="0"/>
              <a:t>Nostrand, KK Wong</a:t>
            </a:r>
            <a:r>
              <a:rPr lang="en-US" sz="1400" dirty="0" smtClean="0"/>
              <a:t>, </a:t>
            </a:r>
            <a:r>
              <a:rPr lang="en-US" sz="1400" dirty="0" smtClean="0"/>
              <a:t>GW Randolph</a:t>
            </a:r>
          </a:p>
        </p:txBody>
      </p:sp>
    </p:spTree>
    <p:extLst>
      <p:ext uri="{BB962C8B-B14F-4D97-AF65-F5344CB8AC3E}">
        <p14:creationId xmlns:p14="http://schemas.microsoft.com/office/powerpoint/2010/main" val="450547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Given the association between </a:t>
            </a:r>
            <a:r>
              <a:rPr lang="en-US" b="1" dirty="0"/>
              <a:t>administered </a:t>
            </a:r>
            <a:r>
              <a:rPr lang="en-US" b="1" dirty="0" smtClean="0"/>
              <a:t>activity of RAI, </a:t>
            </a:r>
            <a:r>
              <a:rPr lang="en-US" b="1" dirty="0"/>
              <a:t>particularly </a:t>
            </a:r>
            <a:r>
              <a:rPr lang="en-US" b="1" dirty="0" smtClean="0"/>
              <a:t>&gt;100 </a:t>
            </a:r>
            <a:r>
              <a:rPr lang="en-US" b="1" dirty="0"/>
              <a:t>mCi, </a:t>
            </a:r>
            <a:r>
              <a:rPr lang="en-US" b="1" dirty="0" smtClean="0"/>
              <a:t>and frequency/severity </a:t>
            </a:r>
            <a:r>
              <a:rPr lang="en-US" b="1" dirty="0"/>
              <a:t>of side effects, </a:t>
            </a:r>
            <a:r>
              <a:rPr lang="en-US" b="1" dirty="0" smtClean="0"/>
              <a:t>minimum effective</a:t>
            </a:r>
            <a:r>
              <a:rPr lang="en-US" b="1" dirty="0"/>
              <a:t>, individualized RAI </a:t>
            </a:r>
            <a:r>
              <a:rPr lang="en-US" b="1" dirty="0" smtClean="0"/>
              <a:t>activity should </a:t>
            </a:r>
            <a:r>
              <a:rPr lang="en-US" b="1" dirty="0"/>
              <a:t>be </a:t>
            </a:r>
            <a:r>
              <a:rPr lang="en-US" b="1" dirty="0" smtClean="0"/>
              <a:t>utilized</a:t>
            </a:r>
          </a:p>
          <a:p>
            <a:pPr lvl="1"/>
            <a:r>
              <a:rPr lang="en-US" b="1" dirty="0" smtClean="0"/>
              <a:t>Thyroid </a:t>
            </a:r>
            <a:r>
              <a:rPr lang="en-US" b="1" dirty="0"/>
              <a:t>remnant ablation with 30 mCi of RAI has </a:t>
            </a:r>
            <a:r>
              <a:rPr lang="en-US" b="1" dirty="0" smtClean="0"/>
              <a:t>significantly </a:t>
            </a:r>
            <a:r>
              <a:rPr lang="en-US" b="1" dirty="0"/>
              <a:t>less risk of inducing </a:t>
            </a:r>
            <a:r>
              <a:rPr lang="en-US" b="1" dirty="0" smtClean="0"/>
              <a:t>complications</a:t>
            </a:r>
          </a:p>
          <a:p>
            <a:pPr lvl="1"/>
            <a:r>
              <a:rPr lang="en-US" b="1" dirty="0"/>
              <a:t>I</a:t>
            </a:r>
            <a:r>
              <a:rPr lang="en-US" b="1" dirty="0" smtClean="0"/>
              <a:t>n </a:t>
            </a:r>
            <a:r>
              <a:rPr lang="en-US" b="1" dirty="0"/>
              <a:t>patients with thyroid cancer, whose tumors are </a:t>
            </a:r>
            <a:r>
              <a:rPr lang="en-US" b="1" dirty="0" smtClean="0"/>
              <a:t>considered </a:t>
            </a:r>
            <a:r>
              <a:rPr lang="en-US" b="1" dirty="0"/>
              <a:t>iodine-refractory, unless efforts at redifferentiation are attempted, RAI use should be </a:t>
            </a:r>
            <a:r>
              <a:rPr lang="en-US" b="1" dirty="0" smtClean="0"/>
              <a:t>avoided</a:t>
            </a:r>
            <a:endParaRPr lang="en-US" b="1" dirty="0"/>
          </a:p>
          <a:p>
            <a:pPr marL="457200" lvl="1" indent="0">
              <a:buNone/>
            </a:pP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3a</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Strong </a:t>
            </a:r>
            <a:r>
              <a:rPr lang="en-US" sz="1600" dirty="0">
                <a:latin typeface="Georgia"/>
                <a:cs typeface="Georgia"/>
              </a:rPr>
              <a:t>recommendation, moderate‐quality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253726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The use of recombinant TSH rather than thyroid </a:t>
            </a:r>
            <a:r>
              <a:rPr lang="en-US" b="1" dirty="0" smtClean="0"/>
              <a:t>hormone </a:t>
            </a:r>
            <a:r>
              <a:rPr lang="en-US" b="1" dirty="0"/>
              <a:t>withdrawal to prepare for RAI therapy appears to reduce both the risk of salivary and lacrimal gland </a:t>
            </a:r>
            <a:r>
              <a:rPr lang="en-US" b="1" dirty="0" smtClean="0"/>
              <a:t>complications</a:t>
            </a:r>
            <a:endParaRPr lang="en-US" b="1" dirty="0"/>
          </a:p>
          <a:p>
            <a:pPr lvl="1"/>
            <a:r>
              <a:rPr lang="en-US" b="1" dirty="0" smtClean="0"/>
              <a:t>This </a:t>
            </a:r>
            <a:r>
              <a:rPr lang="en-US" b="1" dirty="0"/>
              <a:t>should be considered when determining the optimal protocol for patient RAI </a:t>
            </a:r>
            <a:r>
              <a:rPr lang="en-US" b="1" dirty="0" smtClean="0"/>
              <a:t>preparation</a:t>
            </a:r>
            <a:endParaRPr lang="en-US" b="1" dirty="0"/>
          </a:p>
          <a:p>
            <a:pPr marL="457200" lvl="1" indent="0">
              <a:buNone/>
            </a:pP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3b</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Weak </a:t>
            </a:r>
            <a:r>
              <a:rPr lang="en-US" sz="1600" dirty="0">
                <a:latin typeface="Georgia"/>
                <a:cs typeface="Georgia"/>
              </a:rPr>
              <a:t>recommendation, </a:t>
            </a:r>
            <a:r>
              <a:rPr lang="en-US" sz="1600" dirty="0" smtClean="0">
                <a:latin typeface="Georgia"/>
                <a:cs typeface="Georgia"/>
              </a:rPr>
              <a:t>low‐</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30163763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Other factors such as age, interval between RAI </a:t>
            </a:r>
            <a:r>
              <a:rPr lang="en-US" b="1" dirty="0" smtClean="0"/>
              <a:t>treatments</a:t>
            </a:r>
            <a:r>
              <a:rPr lang="en-US" b="1" dirty="0"/>
              <a:t>, factors relating to salivary gland uptake, preexisting salivary gland disease, and xerostomic medication impact the risk of RAI related </a:t>
            </a:r>
            <a:r>
              <a:rPr lang="en-US" b="1" dirty="0" smtClean="0"/>
              <a:t>complications</a:t>
            </a:r>
          </a:p>
          <a:p>
            <a:pPr lvl="1"/>
            <a:r>
              <a:rPr lang="en-US" b="1" dirty="0" smtClean="0"/>
              <a:t>These </a:t>
            </a:r>
            <a:r>
              <a:rPr lang="en-US" b="1" dirty="0"/>
              <a:t>should be </a:t>
            </a:r>
            <a:r>
              <a:rPr lang="en-US" b="1" dirty="0" smtClean="0"/>
              <a:t>considered </a:t>
            </a:r>
            <a:r>
              <a:rPr lang="en-US" b="1" dirty="0"/>
              <a:t>when determining the risk-benefit calculation of RAI treatment for individual </a:t>
            </a:r>
            <a:r>
              <a:rPr lang="en-US" b="1" dirty="0" smtClean="0"/>
              <a:t>patients </a:t>
            </a:r>
            <a:endParaRPr lang="en-US" b="1" dirty="0"/>
          </a:p>
          <a:p>
            <a:pPr marL="457200" lvl="1" indent="0">
              <a:buNone/>
            </a:pP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3c</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Strong </a:t>
            </a:r>
            <a:r>
              <a:rPr lang="en-US" sz="1600" dirty="0">
                <a:latin typeface="Georgia"/>
                <a:cs typeface="Georgia"/>
              </a:rPr>
              <a:t>recommendation, </a:t>
            </a:r>
            <a:r>
              <a:rPr lang="en-US" sz="1600" dirty="0" smtClean="0">
                <a:latin typeface="Georgia"/>
                <a:cs typeface="Georgia"/>
              </a:rPr>
              <a:t>low‐</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30163763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 addition to aggressive </a:t>
            </a:r>
            <a:r>
              <a:rPr lang="en-US" dirty="0" smtClean="0"/>
              <a:t>hydration, range of interventions often </a:t>
            </a:r>
            <a:r>
              <a:rPr lang="en-US" dirty="0"/>
              <a:t>recommended </a:t>
            </a:r>
            <a:r>
              <a:rPr lang="en-US" dirty="0" smtClean="0"/>
              <a:t>- medications</a:t>
            </a:r>
            <a:r>
              <a:rPr lang="en-US" dirty="0"/>
              <a:t>, supplements, sialagogues, and </a:t>
            </a:r>
            <a:r>
              <a:rPr lang="en-US" dirty="0" smtClean="0"/>
              <a:t>massage</a:t>
            </a:r>
          </a:p>
          <a:p>
            <a:r>
              <a:rPr lang="en-US" dirty="0"/>
              <a:t>Sialagogues </a:t>
            </a:r>
            <a:r>
              <a:rPr lang="en-US" dirty="0" smtClean="0"/>
              <a:t>appear </a:t>
            </a:r>
            <a:r>
              <a:rPr lang="en-US" dirty="0"/>
              <a:t>to have a protective </a:t>
            </a:r>
            <a:r>
              <a:rPr lang="en-US" dirty="0" smtClean="0"/>
              <a:t>effect</a:t>
            </a:r>
          </a:p>
          <a:p>
            <a:pPr lvl="1"/>
            <a:r>
              <a:rPr lang="en-US" dirty="0" smtClean="0"/>
              <a:t>Significant debate about when to initiate and frequency</a:t>
            </a:r>
          </a:p>
          <a:p>
            <a:pPr lvl="1"/>
            <a:endParaRPr lang="en-US" sz="2000" dirty="0"/>
          </a:p>
        </p:txBody>
      </p:sp>
      <p:sp>
        <p:nvSpPr>
          <p:cNvPr id="7" name="Text Placeholder 6"/>
          <p:cNvSpPr>
            <a:spLocks noGrp="1"/>
          </p:cNvSpPr>
          <p:nvPr>
            <p:ph type="body" sz="quarter" idx="13"/>
          </p:nvPr>
        </p:nvSpPr>
        <p:spPr/>
        <p:txBody>
          <a:bodyPr>
            <a:normAutofit/>
          </a:bodyPr>
          <a:lstStyle/>
          <a:p>
            <a:r>
              <a:rPr lang="en-US" dirty="0" smtClean="0"/>
              <a:t>Prevention</a:t>
            </a:r>
            <a:endParaRPr lang="en-US" dirty="0"/>
          </a:p>
        </p:txBody>
      </p:sp>
      <p:sp>
        <p:nvSpPr>
          <p:cNvPr id="5" name="TextBox 4"/>
          <p:cNvSpPr txBox="1"/>
          <p:nvPr/>
        </p:nvSpPr>
        <p:spPr>
          <a:xfrm>
            <a:off x="304800" y="3638550"/>
            <a:ext cx="3810000" cy="1169551"/>
          </a:xfrm>
          <a:prstGeom prst="rect">
            <a:avLst/>
          </a:prstGeom>
          <a:noFill/>
        </p:spPr>
        <p:txBody>
          <a:bodyPr wrap="square" rtlCol="0">
            <a:spAutoFit/>
          </a:bodyPr>
          <a:lstStyle/>
          <a:p>
            <a:r>
              <a:rPr lang="en-US" sz="1000" dirty="0" smtClean="0"/>
              <a:t>Van Nostrand</a:t>
            </a:r>
            <a:r>
              <a:rPr lang="en-US" sz="1000" dirty="0" smtClean="0"/>
              <a:t>, </a:t>
            </a:r>
            <a:r>
              <a:rPr lang="en-US" sz="1000" dirty="0" smtClean="0"/>
              <a:t>et </a:t>
            </a:r>
            <a:r>
              <a:rPr lang="en-US" sz="1000" dirty="0" smtClean="0"/>
              <a:t>al</a:t>
            </a:r>
            <a:r>
              <a:rPr lang="en-US" sz="1000" dirty="0"/>
              <a:t>. Radiopharmacokinetics of radioiodine in the parotid glands after the administration of lemon juice. </a:t>
            </a:r>
            <a:r>
              <a:rPr lang="en-US" sz="1000" dirty="0" smtClean="0"/>
              <a:t>Thyroid</a:t>
            </a:r>
            <a:r>
              <a:rPr lang="en-US" sz="1000" dirty="0" smtClean="0"/>
              <a:t> 2010; 20:1113–1119.</a:t>
            </a:r>
          </a:p>
          <a:p>
            <a:endParaRPr lang="en-US" sz="1000" dirty="0" smtClean="0"/>
          </a:p>
          <a:p>
            <a:r>
              <a:rPr lang="en-US" sz="1000" dirty="0" smtClean="0"/>
              <a:t>Nakada K, </a:t>
            </a:r>
            <a:r>
              <a:rPr lang="en-US" sz="1000" dirty="0"/>
              <a:t>et al. Does lemon candy decrease salivary gland damage after radioiodine therapy for thyroid cancer? </a:t>
            </a:r>
            <a:r>
              <a:rPr lang="en-US" sz="1000" dirty="0" smtClean="0"/>
              <a:t>J Nucl Med 2005; 46:261-266.</a:t>
            </a:r>
            <a:endParaRPr lang="en-US" sz="1000" dirty="0"/>
          </a:p>
        </p:txBody>
      </p:sp>
    </p:spTree>
    <p:extLst>
      <p:ext uri="{BB962C8B-B14F-4D97-AF65-F5344CB8AC3E}">
        <p14:creationId xmlns:p14="http://schemas.microsoft.com/office/powerpoint/2010/main" val="18351955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The </a:t>
            </a:r>
            <a:r>
              <a:rPr lang="en-US" b="1" dirty="0"/>
              <a:t>use of lemon candies/juice and massage as RAI protectants should be </a:t>
            </a:r>
            <a:r>
              <a:rPr lang="en-US" b="1" dirty="0" smtClean="0"/>
              <a:t>considered </a:t>
            </a:r>
          </a:p>
          <a:p>
            <a:pPr lvl="1"/>
            <a:r>
              <a:rPr lang="en-US" b="1" dirty="0" smtClean="0"/>
              <a:t>The </a:t>
            </a:r>
            <a:r>
              <a:rPr lang="en-US" b="1" dirty="0"/>
              <a:t>exact optimal time to start, frequency, duration, and particular sialagogue and method of massage to use remains </a:t>
            </a:r>
            <a:r>
              <a:rPr lang="en-US" b="1" dirty="0" smtClean="0"/>
              <a:t>unclear</a:t>
            </a:r>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4a</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Weak </a:t>
            </a:r>
            <a:r>
              <a:rPr lang="en-US" sz="1600" dirty="0">
                <a:latin typeface="Georgia"/>
                <a:cs typeface="Georgia"/>
              </a:rPr>
              <a:t>recommendation, </a:t>
            </a:r>
            <a:r>
              <a:rPr lang="en-US" sz="1600" dirty="0" smtClean="0">
                <a:latin typeface="Georgia"/>
                <a:cs typeface="Georgia"/>
              </a:rPr>
              <a:t>moderate‐</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19115232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There is insufficient data to recommend the use of other interventions, including the use of amifostine, vitamin E, selenium, or vitamin C as RAI </a:t>
            </a:r>
            <a:r>
              <a:rPr lang="en-US" b="1" dirty="0" smtClean="0"/>
              <a:t>protectants</a:t>
            </a: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4b</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Weak </a:t>
            </a:r>
            <a:r>
              <a:rPr lang="en-US" sz="1600" dirty="0">
                <a:latin typeface="Georgia"/>
                <a:cs typeface="Georgia"/>
              </a:rPr>
              <a:t>recommendation</a:t>
            </a:r>
            <a:r>
              <a:rPr lang="en-US" sz="1600" dirty="0" smtClean="0">
                <a:latin typeface="Georgia"/>
                <a:cs typeface="Georgia"/>
              </a:rPr>
              <a:t>, low‐</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7998628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For xerostomia </a:t>
            </a:r>
            <a:r>
              <a:rPr lang="en-US" dirty="0" smtClean="0"/>
              <a:t>management consists </a:t>
            </a:r>
            <a:r>
              <a:rPr lang="en-US" dirty="0"/>
              <a:t>of conservative </a:t>
            </a:r>
            <a:r>
              <a:rPr lang="en-US" dirty="0" smtClean="0"/>
              <a:t>interventions </a:t>
            </a:r>
            <a:r>
              <a:rPr lang="en-US" dirty="0"/>
              <a:t>with adequate hydration, tobacco avoidance and appropriate oral hygiene</a:t>
            </a:r>
            <a:endParaRPr lang="en-US" dirty="0" smtClean="0"/>
          </a:p>
          <a:p>
            <a:r>
              <a:rPr lang="en-US" dirty="0"/>
              <a:t>T</a:t>
            </a:r>
            <a:r>
              <a:rPr lang="en-US" dirty="0" smtClean="0"/>
              <a:t>reatment </a:t>
            </a:r>
            <a:r>
              <a:rPr lang="en-US" dirty="0"/>
              <a:t>of acute sialadenitis </a:t>
            </a:r>
            <a:r>
              <a:rPr lang="en-US" dirty="0" smtClean="0"/>
              <a:t>consists </a:t>
            </a:r>
            <a:r>
              <a:rPr lang="en-US" dirty="0"/>
              <a:t>of nonsteroidal anti-inflammatory medications or oral </a:t>
            </a:r>
            <a:r>
              <a:rPr lang="en-US" dirty="0" smtClean="0"/>
              <a:t>corticosteroid </a:t>
            </a:r>
          </a:p>
          <a:p>
            <a:pPr lvl="1"/>
            <a:r>
              <a:rPr lang="en-US" dirty="0" smtClean="0"/>
              <a:t>If </a:t>
            </a:r>
            <a:r>
              <a:rPr lang="en-US" dirty="0"/>
              <a:t>there is persistent painful swelling, erythema or pus seen at the papilla, a broad-spectrum </a:t>
            </a:r>
            <a:r>
              <a:rPr lang="en-US" dirty="0" smtClean="0"/>
              <a:t>antibiotic should </a:t>
            </a:r>
            <a:r>
              <a:rPr lang="en-US" dirty="0"/>
              <a:t>be </a:t>
            </a:r>
            <a:r>
              <a:rPr lang="en-US" dirty="0" smtClean="0"/>
              <a:t>prescribed </a:t>
            </a:r>
          </a:p>
          <a:p>
            <a:pPr lvl="1"/>
            <a:r>
              <a:rPr lang="en-US" dirty="0"/>
              <a:t>S</a:t>
            </a:r>
            <a:r>
              <a:rPr lang="en-US" dirty="0" smtClean="0"/>
              <a:t>ialagogues </a:t>
            </a:r>
            <a:r>
              <a:rPr lang="en-US" dirty="0"/>
              <a:t>are contraindicated </a:t>
            </a:r>
            <a:r>
              <a:rPr lang="en-US" dirty="0" smtClean="0"/>
              <a:t>in </a:t>
            </a:r>
            <a:r>
              <a:rPr lang="en-US" dirty="0"/>
              <a:t>the acute phase </a:t>
            </a:r>
            <a:r>
              <a:rPr lang="en-US" dirty="0" smtClean="0"/>
              <a:t>as </a:t>
            </a:r>
            <a:r>
              <a:rPr lang="en-US" dirty="0"/>
              <a:t>they can worsen the symptoms </a:t>
            </a:r>
            <a:endParaRPr lang="en-US" dirty="0"/>
          </a:p>
          <a:p>
            <a:endParaRPr lang="en-US" sz="2400" dirty="0"/>
          </a:p>
        </p:txBody>
      </p:sp>
      <p:sp>
        <p:nvSpPr>
          <p:cNvPr id="7" name="Text Placeholder 6"/>
          <p:cNvSpPr>
            <a:spLocks noGrp="1"/>
          </p:cNvSpPr>
          <p:nvPr>
            <p:ph type="body" sz="quarter" idx="13"/>
          </p:nvPr>
        </p:nvSpPr>
        <p:spPr/>
        <p:txBody>
          <a:bodyPr>
            <a:normAutofit/>
          </a:bodyPr>
          <a:lstStyle/>
          <a:p>
            <a:r>
              <a:rPr lang="en-US" dirty="0" smtClean="0"/>
              <a:t>Treatment</a:t>
            </a:r>
            <a:endParaRPr lang="en-US" dirty="0"/>
          </a:p>
        </p:txBody>
      </p:sp>
    </p:spTree>
    <p:extLst>
      <p:ext uri="{BB962C8B-B14F-4D97-AF65-F5344CB8AC3E}">
        <p14:creationId xmlns:p14="http://schemas.microsoft.com/office/powerpoint/2010/main" val="1731876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Chronic sialadenitis typified by repeated episodes of salivary gland swelling and pain </a:t>
            </a:r>
          </a:p>
          <a:p>
            <a:pPr lvl="1"/>
            <a:r>
              <a:rPr lang="en-US" dirty="0" smtClean="0"/>
              <a:t>Salivary stimulants for hypofunctional tissue</a:t>
            </a:r>
          </a:p>
          <a:p>
            <a:r>
              <a:rPr lang="en-US" dirty="0"/>
              <a:t>Sialendoscopy offers a minimally invasive approach to </a:t>
            </a:r>
            <a:r>
              <a:rPr lang="en-US" dirty="0" smtClean="0"/>
              <a:t>diagnose and manage chronic sialadenitis </a:t>
            </a:r>
          </a:p>
          <a:p>
            <a:pPr lvl="1"/>
            <a:r>
              <a:rPr lang="en-US" dirty="0" smtClean="0"/>
              <a:t>Can manage ductal strictures which result secondary to RAI exposure </a:t>
            </a:r>
            <a:endParaRPr lang="en-US" dirty="0"/>
          </a:p>
          <a:p>
            <a:pPr lvl="1"/>
            <a:endParaRPr lang="en-US" dirty="0"/>
          </a:p>
          <a:p>
            <a:pPr lvl="1"/>
            <a:endParaRPr lang="en-US" dirty="0"/>
          </a:p>
          <a:p>
            <a:endParaRPr lang="en-US" sz="2400" dirty="0"/>
          </a:p>
        </p:txBody>
      </p:sp>
      <p:sp>
        <p:nvSpPr>
          <p:cNvPr id="7" name="Text Placeholder 6"/>
          <p:cNvSpPr>
            <a:spLocks noGrp="1"/>
          </p:cNvSpPr>
          <p:nvPr>
            <p:ph type="body" sz="quarter" idx="13"/>
          </p:nvPr>
        </p:nvSpPr>
        <p:spPr/>
        <p:txBody>
          <a:bodyPr>
            <a:normAutofit/>
          </a:bodyPr>
          <a:lstStyle/>
          <a:p>
            <a:r>
              <a:rPr lang="en-US" dirty="0" smtClean="0"/>
              <a:t>Treatment</a:t>
            </a:r>
            <a:endParaRPr lang="en-US" dirty="0"/>
          </a:p>
        </p:txBody>
      </p:sp>
    </p:spTree>
    <p:extLst>
      <p:ext uri="{BB962C8B-B14F-4D97-AF65-F5344CB8AC3E}">
        <p14:creationId xmlns:p14="http://schemas.microsoft.com/office/powerpoint/2010/main" val="965718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In </a:t>
            </a:r>
            <a:r>
              <a:rPr lang="en-US" b="1" dirty="0"/>
              <a:t>patients experiencing symptoms after RAI </a:t>
            </a:r>
            <a:r>
              <a:rPr lang="en-US" b="1" dirty="0" smtClean="0"/>
              <a:t>exposure </a:t>
            </a:r>
            <a:r>
              <a:rPr lang="en-US" b="1" dirty="0"/>
              <a:t>timely referral, to an otolaryngologist for salivary gland and an ophthalmologist for nasolacrimal gland </a:t>
            </a:r>
            <a:r>
              <a:rPr lang="en-US" b="1" dirty="0" smtClean="0"/>
              <a:t>dysfunction</a:t>
            </a:r>
            <a:r>
              <a:rPr lang="en-US" b="1" dirty="0"/>
              <a:t>, is </a:t>
            </a:r>
            <a:r>
              <a:rPr lang="en-US" b="1" dirty="0" smtClean="0"/>
              <a:t>recommended</a:t>
            </a: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5</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Strong </a:t>
            </a:r>
            <a:r>
              <a:rPr lang="en-US" sz="1600" dirty="0">
                <a:latin typeface="Georgia"/>
                <a:cs typeface="Georgia"/>
              </a:rPr>
              <a:t>recommendation</a:t>
            </a:r>
            <a:r>
              <a:rPr lang="en-US" sz="1600" dirty="0" smtClean="0">
                <a:latin typeface="Georgia"/>
                <a:cs typeface="Georgia"/>
              </a:rPr>
              <a:t>, low‐</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1977085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Sialendoscopy should be considered in patients with RAI induced salivary gland sialadenitis that has not responded to conservative or medical management or that is recurrent or chronic in nature </a:t>
            </a: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6</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Strong </a:t>
            </a:r>
            <a:r>
              <a:rPr lang="en-US" sz="1600" dirty="0">
                <a:latin typeface="Georgia"/>
                <a:cs typeface="Georgia"/>
              </a:rPr>
              <a:t>recommendation</a:t>
            </a:r>
            <a:r>
              <a:rPr lang="en-US" sz="1600" dirty="0" smtClean="0">
                <a:latin typeface="Georgia"/>
                <a:cs typeface="Georgia"/>
              </a:rPr>
              <a:t>, low‐</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19770857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329"/>
          <a:stretch/>
        </p:blipFill>
        <p:spPr>
          <a:xfrm>
            <a:off x="1066129" y="76200"/>
            <a:ext cx="7011743" cy="596214"/>
          </a:xfrm>
          <a:prstGeom prst="rect">
            <a:avLst/>
          </a:prstGeom>
        </p:spPr>
      </p:pic>
      <p:pic>
        <p:nvPicPr>
          <p:cNvPr id="3" name="Picture 2"/>
          <p:cNvPicPr>
            <a:picLocks noChangeAspect="1"/>
          </p:cNvPicPr>
          <p:nvPr/>
        </p:nvPicPr>
        <p:blipFill>
          <a:blip r:embed="rId3"/>
          <a:stretch>
            <a:fillRect/>
          </a:stretch>
        </p:blipFill>
        <p:spPr>
          <a:xfrm>
            <a:off x="1943100" y="742950"/>
            <a:ext cx="5257800" cy="3962201"/>
          </a:xfrm>
          <a:prstGeom prst="rect">
            <a:avLst/>
          </a:prstGeom>
        </p:spPr>
      </p:pic>
    </p:spTree>
    <p:extLst>
      <p:ext uri="{BB962C8B-B14F-4D97-AF65-F5344CB8AC3E}">
        <p14:creationId xmlns:p14="http://schemas.microsoft.com/office/powerpoint/2010/main" val="5312105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 y="1200150"/>
            <a:ext cx="9067800" cy="1938992"/>
          </a:xfrm>
        </p:spPr>
        <p:txBody>
          <a:bodyPr/>
          <a:lstStyle/>
          <a:p>
            <a:pPr>
              <a:spcBef>
                <a:spcPts val="0"/>
              </a:spcBef>
            </a:pPr>
            <a:r>
              <a:rPr lang="en-US" dirty="0"/>
              <a:t>Salivary and </a:t>
            </a:r>
            <a:r>
              <a:rPr lang="en-US" dirty="0" smtClean="0"/>
              <a:t>Lacrimal Dysfunction </a:t>
            </a:r>
            <a:r>
              <a:rPr lang="en-US" dirty="0"/>
              <a:t>after </a:t>
            </a:r>
            <a:endParaRPr lang="en-US" dirty="0" smtClean="0"/>
          </a:p>
          <a:p>
            <a:pPr>
              <a:spcBef>
                <a:spcPts val="0"/>
              </a:spcBef>
            </a:pPr>
            <a:r>
              <a:rPr lang="en-US" dirty="0" smtClean="0"/>
              <a:t>Radioactive Iodine </a:t>
            </a:r>
            <a:r>
              <a:rPr lang="en-US" dirty="0"/>
              <a:t>for </a:t>
            </a:r>
            <a:r>
              <a:rPr lang="en-US" dirty="0" smtClean="0"/>
              <a:t>Differentiated Thyroid Cancer</a:t>
            </a:r>
            <a:r>
              <a:rPr lang="en-US" dirty="0"/>
              <a:t>: </a:t>
            </a:r>
            <a:endParaRPr lang="en-US" dirty="0" smtClean="0"/>
          </a:p>
          <a:p>
            <a:pPr>
              <a:spcBef>
                <a:spcPts val="0"/>
              </a:spcBef>
            </a:pPr>
            <a:r>
              <a:rPr lang="en-US" dirty="0" smtClean="0"/>
              <a:t>American </a:t>
            </a:r>
            <a:r>
              <a:rPr lang="en-US" dirty="0"/>
              <a:t>Head and Neck Society </a:t>
            </a:r>
            <a:endParaRPr lang="en-US" dirty="0" smtClean="0"/>
          </a:p>
          <a:p>
            <a:pPr>
              <a:spcBef>
                <a:spcPts val="0"/>
              </a:spcBef>
            </a:pPr>
            <a:r>
              <a:rPr lang="en-US" dirty="0" smtClean="0"/>
              <a:t>Endocrine </a:t>
            </a:r>
            <a:r>
              <a:rPr lang="en-US" dirty="0"/>
              <a:t>Surgery </a:t>
            </a:r>
            <a:r>
              <a:rPr lang="en-US" dirty="0" smtClean="0"/>
              <a:t>and </a:t>
            </a:r>
            <a:r>
              <a:rPr lang="en-US" dirty="0"/>
              <a:t>Salivary Gland </a:t>
            </a:r>
            <a:r>
              <a:rPr lang="en-US" dirty="0" smtClean="0"/>
              <a:t>Sections </a:t>
            </a:r>
          </a:p>
          <a:p>
            <a:pPr>
              <a:spcBef>
                <a:spcPts val="0"/>
              </a:spcBef>
            </a:pPr>
            <a:r>
              <a:rPr lang="en-US" dirty="0"/>
              <a:t>J</a:t>
            </a:r>
            <a:r>
              <a:rPr lang="en-US" dirty="0" smtClean="0"/>
              <a:t>oint </a:t>
            </a:r>
            <a:r>
              <a:rPr lang="en-US" dirty="0"/>
              <a:t>C</a:t>
            </a:r>
            <a:r>
              <a:rPr lang="en-US" dirty="0" smtClean="0"/>
              <a:t>linical Consensus </a:t>
            </a:r>
            <a:r>
              <a:rPr lang="en-US" dirty="0"/>
              <a:t>S</a:t>
            </a:r>
            <a:r>
              <a:rPr lang="en-US" dirty="0" smtClean="0"/>
              <a:t>tatement</a:t>
            </a:r>
            <a:endParaRPr lang="en-US" dirty="0"/>
          </a:p>
        </p:txBody>
      </p:sp>
      <p:sp>
        <p:nvSpPr>
          <p:cNvPr id="3" name="Text Placeholder 2"/>
          <p:cNvSpPr>
            <a:spLocks noGrp="1"/>
          </p:cNvSpPr>
          <p:nvPr>
            <p:ph type="body" sz="quarter" idx="11"/>
          </p:nvPr>
        </p:nvSpPr>
        <p:spPr>
          <a:xfrm>
            <a:off x="800100" y="3409950"/>
            <a:ext cx="7543800" cy="1066800"/>
          </a:xfrm>
        </p:spPr>
        <p:txBody>
          <a:bodyPr>
            <a:noAutofit/>
          </a:bodyPr>
          <a:lstStyle/>
          <a:p>
            <a:pPr>
              <a:spcBef>
                <a:spcPts val="0"/>
              </a:spcBef>
            </a:pPr>
            <a:r>
              <a:rPr lang="en-US" sz="1400" dirty="0" smtClean="0"/>
              <a:t>MC Singer, F Marchal, P Angelos, V Bernet, L Boucai, S Buchholzer, </a:t>
            </a:r>
          </a:p>
          <a:p>
            <a:pPr>
              <a:spcBef>
                <a:spcPts val="0"/>
              </a:spcBef>
            </a:pPr>
            <a:r>
              <a:rPr lang="en-US" sz="1400" dirty="0" smtClean="0"/>
              <a:t>B Burkey, D Eisele, E Erkul, F Faure, S Freitag, MB Gillespie,</a:t>
            </a:r>
          </a:p>
          <a:p>
            <a:pPr>
              <a:spcBef>
                <a:spcPts val="0"/>
              </a:spcBef>
            </a:pPr>
            <a:r>
              <a:rPr lang="en-US" sz="1400" dirty="0" smtClean="0"/>
              <a:t>RM Harrell, D Hartl, M Haymart, J Leffert, S Mandel, BS Miller,</a:t>
            </a:r>
          </a:p>
          <a:p>
            <a:pPr>
              <a:spcBef>
                <a:spcPts val="0"/>
              </a:spcBef>
            </a:pPr>
            <a:r>
              <a:rPr lang="en-US" sz="1400" dirty="0" smtClean="0"/>
              <a:t>J Morris, EN Pearce, R Rahmati, WR Ryan, B Schaitkin, </a:t>
            </a:r>
          </a:p>
          <a:p>
            <a:pPr>
              <a:spcBef>
                <a:spcPts val="0"/>
              </a:spcBef>
            </a:pPr>
            <a:r>
              <a:rPr lang="en-US" sz="1400" dirty="0" smtClean="0"/>
              <a:t>M Schlumberger, BC Stack, D </a:t>
            </a:r>
            <a:r>
              <a:rPr lang="en-US" sz="1400" dirty="0"/>
              <a:t>Van </a:t>
            </a:r>
            <a:r>
              <a:rPr lang="en-US" sz="1400" dirty="0" smtClean="0"/>
              <a:t>Nostrand, KK Wong</a:t>
            </a:r>
            <a:r>
              <a:rPr lang="en-US" sz="1400" dirty="0" smtClean="0"/>
              <a:t>, </a:t>
            </a:r>
            <a:r>
              <a:rPr lang="en-US" sz="1400" dirty="0" smtClean="0"/>
              <a:t>GW Randolph</a:t>
            </a:r>
          </a:p>
        </p:txBody>
      </p:sp>
    </p:spTree>
    <p:extLst>
      <p:ext uri="{BB962C8B-B14F-4D97-AF65-F5344CB8AC3E}">
        <p14:creationId xmlns:p14="http://schemas.microsoft.com/office/powerpoint/2010/main" val="2817344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Radioactive iodine (RAI) widely utilized in the management of </a:t>
            </a:r>
            <a:r>
              <a:rPr lang="en-US" sz="2400" dirty="0" smtClean="0"/>
              <a:t>differentiated thyroid cancer </a:t>
            </a:r>
            <a:endParaRPr lang="en-US" sz="2400" dirty="0" smtClean="0"/>
          </a:p>
          <a:p>
            <a:pPr>
              <a:buFont typeface="Arial" panose="020B0604020202020204" pitchFamily="34" charset="0"/>
              <a:buChar char="•"/>
            </a:pPr>
            <a:r>
              <a:rPr lang="en-US" sz="2400" dirty="0" smtClean="0"/>
              <a:t>Efforts to move towards more selective usage </a:t>
            </a:r>
            <a:endParaRPr lang="en-US" sz="2400" dirty="0" smtClean="0"/>
          </a:p>
          <a:p>
            <a:pPr>
              <a:buFont typeface="Arial" panose="020B0604020202020204" pitchFamily="34" charset="0"/>
              <a:buChar char="•"/>
            </a:pPr>
            <a:r>
              <a:rPr lang="en-US" sz="2400" dirty="0" smtClean="0"/>
              <a:t>Critical to consider the potential side effects and risks of RAI </a:t>
            </a:r>
            <a:r>
              <a:rPr lang="mr-IN" sz="2400" dirty="0" smtClean="0"/>
              <a:t>–</a:t>
            </a:r>
            <a:r>
              <a:rPr lang="en-US" sz="2400" dirty="0" smtClean="0"/>
              <a:t> including salivary and lacrimal dysfunction</a:t>
            </a:r>
          </a:p>
          <a:p>
            <a:pPr>
              <a:buFont typeface="Arial" panose="020B0604020202020204" pitchFamily="34" charset="0"/>
              <a:buChar char="•"/>
            </a:pPr>
            <a:r>
              <a:rPr lang="en-US" dirty="0" smtClean="0"/>
              <a:t>Need for greater awareness of these complications and their optimal prevention and treatment</a:t>
            </a:r>
            <a:endParaRPr lang="en-US" sz="2400" dirty="0" smtClean="0"/>
          </a:p>
          <a:p>
            <a:pPr>
              <a:buFont typeface="Arial" panose="020B0604020202020204" pitchFamily="34" charset="0"/>
              <a:buChar char="•"/>
            </a:pPr>
            <a:endParaRPr lang="en-US" sz="2400" dirty="0"/>
          </a:p>
        </p:txBody>
      </p:sp>
      <p:sp>
        <p:nvSpPr>
          <p:cNvPr id="6" name="Text Placeholder 5"/>
          <p:cNvSpPr>
            <a:spLocks noGrp="1"/>
          </p:cNvSpPr>
          <p:nvPr>
            <p:ph type="body" sz="quarter" idx="13"/>
          </p:nvPr>
        </p:nvSpPr>
        <p:spPr/>
        <p:txBody>
          <a:bodyPr/>
          <a:lstStyle/>
          <a:p>
            <a:r>
              <a:rPr lang="en-US" dirty="0"/>
              <a:t>Background</a:t>
            </a:r>
          </a:p>
        </p:txBody>
      </p:sp>
    </p:spTree>
    <p:extLst>
      <p:ext uri="{BB962C8B-B14F-4D97-AF65-F5344CB8AC3E}">
        <p14:creationId xmlns:p14="http://schemas.microsoft.com/office/powerpoint/2010/main" val="4376970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kern="0" dirty="0"/>
              <a:t>Multidisciplinary writing group convened </a:t>
            </a:r>
            <a:r>
              <a:rPr lang="en-US" sz="2400" kern="0" dirty="0" smtClean="0"/>
              <a:t>by the AHNS </a:t>
            </a:r>
            <a:r>
              <a:rPr lang="en-US" sz="2400" kern="0" dirty="0"/>
              <a:t>Endocrine </a:t>
            </a:r>
            <a:r>
              <a:rPr lang="en-US" sz="2400" kern="0" dirty="0" smtClean="0"/>
              <a:t>Surgery and Salivary Gland Sections</a:t>
            </a:r>
            <a:endParaRPr lang="en-US" sz="2400" kern="0" dirty="0"/>
          </a:p>
          <a:p>
            <a:pPr>
              <a:buFont typeface="Arial" panose="020B0604020202020204" pitchFamily="34" charset="0"/>
              <a:buChar char="•"/>
            </a:pPr>
            <a:r>
              <a:rPr lang="en-US" sz="2400" kern="0" dirty="0" smtClean="0"/>
              <a:t>Included experts from Endocrinology, Nuclear Medicine, Ophthalmology, Endocrine Surgery, Otolaryngology</a:t>
            </a:r>
          </a:p>
          <a:p>
            <a:pPr>
              <a:buFont typeface="Arial" panose="020B0604020202020204" pitchFamily="34" charset="0"/>
              <a:buChar char="•"/>
            </a:pPr>
            <a:r>
              <a:rPr lang="en-US" sz="2400" kern="0" dirty="0" smtClean="0"/>
              <a:t>Literature </a:t>
            </a:r>
            <a:r>
              <a:rPr lang="en-US" sz="2400" kern="0" dirty="0"/>
              <a:t>search </a:t>
            </a:r>
            <a:r>
              <a:rPr lang="en-US" sz="2400" kern="0" dirty="0" smtClean="0"/>
              <a:t>of </a:t>
            </a:r>
            <a:r>
              <a:rPr lang="en-US" sz="2400" kern="0" dirty="0" smtClean="0"/>
              <a:t>RAI complications</a:t>
            </a:r>
            <a:endParaRPr lang="en-US" sz="2400" kern="0" dirty="0"/>
          </a:p>
          <a:p>
            <a:pPr>
              <a:buFont typeface="Arial" panose="020B0604020202020204" pitchFamily="34" charset="0"/>
              <a:buChar char="•"/>
            </a:pPr>
            <a:r>
              <a:rPr lang="en-US" sz="2400" kern="0" dirty="0"/>
              <a:t>Recommendations based on </a:t>
            </a:r>
            <a:r>
              <a:rPr lang="en-US" sz="2400" kern="0" dirty="0" smtClean="0"/>
              <a:t>literature and expert opinion</a:t>
            </a:r>
            <a:endParaRPr lang="en-US" sz="2400" kern="0" dirty="0"/>
          </a:p>
          <a:p>
            <a:pPr>
              <a:buFont typeface="Arial" panose="020B0604020202020204" pitchFamily="34" charset="0"/>
              <a:buChar char="•"/>
            </a:pPr>
            <a:r>
              <a:rPr lang="en-US" sz="2400" kern="0" dirty="0"/>
              <a:t>Endorsed by AHNS QOC and council</a:t>
            </a:r>
          </a:p>
        </p:txBody>
      </p:sp>
      <p:sp>
        <p:nvSpPr>
          <p:cNvPr id="5" name="Text Placeholder 4"/>
          <p:cNvSpPr>
            <a:spLocks noGrp="1"/>
          </p:cNvSpPr>
          <p:nvPr>
            <p:ph type="body" sz="quarter" idx="13"/>
          </p:nvPr>
        </p:nvSpPr>
        <p:spPr/>
        <p:txBody>
          <a:bodyPr/>
          <a:lstStyle/>
          <a:p>
            <a:r>
              <a:rPr lang="en-US" dirty="0"/>
              <a:t>Methods</a:t>
            </a:r>
          </a:p>
        </p:txBody>
      </p:sp>
    </p:spTree>
    <p:extLst>
      <p:ext uri="{BB962C8B-B14F-4D97-AF65-F5344CB8AC3E}">
        <p14:creationId xmlns:p14="http://schemas.microsoft.com/office/powerpoint/2010/main" val="948977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Incidence </a:t>
            </a:r>
            <a:r>
              <a:rPr lang="en-US" dirty="0"/>
              <a:t>of acute sialadenitis ranges from </a:t>
            </a:r>
            <a:r>
              <a:rPr lang="en-US" dirty="0" smtClean="0"/>
              <a:t>10-41%</a:t>
            </a:r>
          </a:p>
          <a:p>
            <a:pPr lvl="1"/>
            <a:r>
              <a:rPr lang="en-US" dirty="0"/>
              <a:t>P</a:t>
            </a:r>
            <a:r>
              <a:rPr lang="en-US" dirty="0" smtClean="0"/>
              <a:t>arotid </a:t>
            </a:r>
            <a:r>
              <a:rPr lang="en-US" dirty="0"/>
              <a:t>glands in </a:t>
            </a:r>
            <a:r>
              <a:rPr lang="en-US" dirty="0" smtClean="0"/>
              <a:t>59‐</a:t>
            </a:r>
            <a:r>
              <a:rPr lang="en-US" dirty="0"/>
              <a:t>81</a:t>
            </a:r>
            <a:r>
              <a:rPr lang="en-US" dirty="0" smtClean="0"/>
              <a:t>%; both glands </a:t>
            </a:r>
            <a:r>
              <a:rPr lang="en-US" dirty="0"/>
              <a:t>are typically </a:t>
            </a:r>
            <a:r>
              <a:rPr lang="en-US" dirty="0" smtClean="0"/>
              <a:t>affected</a:t>
            </a:r>
          </a:p>
          <a:p>
            <a:pPr lvl="1"/>
            <a:r>
              <a:rPr lang="en-US" dirty="0" smtClean="0"/>
              <a:t>Submandibular </a:t>
            </a:r>
            <a:r>
              <a:rPr lang="en-US" dirty="0"/>
              <a:t>glands </a:t>
            </a:r>
            <a:r>
              <a:rPr lang="en-US" dirty="0" smtClean="0"/>
              <a:t>in 16‐</a:t>
            </a:r>
            <a:r>
              <a:rPr lang="en-US" dirty="0"/>
              <a:t>46</a:t>
            </a:r>
            <a:r>
              <a:rPr lang="en-US" dirty="0" smtClean="0"/>
              <a:t>%</a:t>
            </a:r>
          </a:p>
          <a:p>
            <a:r>
              <a:rPr lang="en-US" dirty="0"/>
              <a:t>Xerostomia </a:t>
            </a:r>
            <a:r>
              <a:rPr lang="en-US" dirty="0" smtClean="0"/>
              <a:t>appears 3-12 </a:t>
            </a:r>
            <a:r>
              <a:rPr lang="en-US" dirty="0"/>
              <a:t>months </a:t>
            </a:r>
            <a:r>
              <a:rPr lang="en-US" dirty="0" smtClean="0"/>
              <a:t>after </a:t>
            </a:r>
            <a:r>
              <a:rPr lang="en-US" dirty="0"/>
              <a:t>RAI </a:t>
            </a:r>
            <a:r>
              <a:rPr lang="en-US" dirty="0" smtClean="0"/>
              <a:t>treatment</a:t>
            </a:r>
          </a:p>
          <a:p>
            <a:pPr lvl="1"/>
            <a:r>
              <a:rPr lang="en-US" dirty="0"/>
              <a:t>I</a:t>
            </a:r>
            <a:r>
              <a:rPr lang="en-US" dirty="0" smtClean="0"/>
              <a:t>ncidence between 15-54%,</a:t>
            </a:r>
          </a:p>
          <a:p>
            <a:r>
              <a:rPr lang="en-US" dirty="0" smtClean="0"/>
              <a:t>Dysgeusia </a:t>
            </a:r>
            <a:r>
              <a:rPr lang="en-US" dirty="0"/>
              <a:t>from </a:t>
            </a:r>
            <a:r>
              <a:rPr lang="en-US" dirty="0" smtClean="0"/>
              <a:t>13-27% - can be permanent</a:t>
            </a:r>
          </a:p>
          <a:p>
            <a:r>
              <a:rPr lang="en-US" sz="2400" dirty="0" smtClean="0"/>
              <a:t>Ocular symptoms</a:t>
            </a:r>
            <a:r>
              <a:rPr lang="en-US" dirty="0" smtClean="0"/>
              <a:t>, including </a:t>
            </a:r>
            <a:r>
              <a:rPr lang="en-US" dirty="0"/>
              <a:t>dryness, </a:t>
            </a:r>
            <a:r>
              <a:rPr lang="en-US" dirty="0" smtClean="0"/>
              <a:t>pruritus, epiphora,</a:t>
            </a:r>
            <a:r>
              <a:rPr lang="en-US" dirty="0"/>
              <a:t> i</a:t>
            </a:r>
            <a:r>
              <a:rPr lang="en-US" dirty="0" smtClean="0"/>
              <a:t>ncidence between 2.5-25%</a:t>
            </a:r>
          </a:p>
          <a:p>
            <a:r>
              <a:rPr lang="en-US" dirty="0" smtClean="0"/>
              <a:t>Prevalence decreases </a:t>
            </a:r>
            <a:r>
              <a:rPr lang="en-US" dirty="0"/>
              <a:t>with time </a:t>
            </a:r>
            <a:endParaRPr lang="en-US" sz="2400" dirty="0"/>
          </a:p>
        </p:txBody>
      </p:sp>
      <p:sp>
        <p:nvSpPr>
          <p:cNvPr id="7" name="Text Placeholder 6"/>
          <p:cNvSpPr>
            <a:spLocks noGrp="1"/>
          </p:cNvSpPr>
          <p:nvPr>
            <p:ph type="body" sz="quarter" idx="13"/>
          </p:nvPr>
        </p:nvSpPr>
        <p:spPr/>
        <p:txBody>
          <a:bodyPr>
            <a:normAutofit/>
          </a:bodyPr>
          <a:lstStyle/>
          <a:p>
            <a:r>
              <a:rPr lang="en-US" dirty="0" smtClean="0"/>
              <a:t>Incidence</a:t>
            </a:r>
            <a:endParaRPr lang="en-US" dirty="0"/>
          </a:p>
        </p:txBody>
      </p:sp>
    </p:spTree>
    <p:extLst>
      <p:ext uri="{BB962C8B-B14F-4D97-AF65-F5344CB8AC3E}">
        <p14:creationId xmlns:p14="http://schemas.microsoft.com/office/powerpoint/2010/main" val="29687408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Risk </a:t>
            </a:r>
            <a:r>
              <a:rPr lang="en-US" dirty="0"/>
              <a:t>of developing a secondary primary </a:t>
            </a:r>
            <a:r>
              <a:rPr lang="en-US" dirty="0" smtClean="0"/>
              <a:t>malignancy</a:t>
            </a:r>
          </a:p>
          <a:p>
            <a:pPr lvl="1"/>
            <a:r>
              <a:rPr lang="en-US" dirty="0" smtClean="0"/>
              <a:t>Divergent results from cancer epidemiologic investigations</a:t>
            </a:r>
          </a:p>
          <a:p>
            <a:pPr lvl="1"/>
            <a:r>
              <a:rPr lang="en-US" dirty="0" smtClean="0"/>
              <a:t>Given concentration </a:t>
            </a:r>
            <a:r>
              <a:rPr lang="en-US" dirty="0"/>
              <a:t>of RAI in salivary gland tissue, these glands are potentially particularly at </a:t>
            </a:r>
            <a:r>
              <a:rPr lang="en-US" dirty="0" smtClean="0"/>
              <a:t>risk</a:t>
            </a:r>
          </a:p>
          <a:p>
            <a:r>
              <a:rPr lang="en-US" smtClean="0"/>
              <a:t>Appears </a:t>
            </a:r>
            <a:r>
              <a:rPr lang="en-US" dirty="0" smtClean="0"/>
              <a:t>to be correlation </a:t>
            </a:r>
            <a:r>
              <a:rPr lang="en-US" dirty="0"/>
              <a:t>between RAI </a:t>
            </a:r>
            <a:r>
              <a:rPr lang="en-US" dirty="0" smtClean="0"/>
              <a:t>dosing and younger age </a:t>
            </a:r>
            <a:r>
              <a:rPr lang="en-US" dirty="0"/>
              <a:t>and risk of secondary primary </a:t>
            </a:r>
            <a:r>
              <a:rPr lang="en-US" dirty="0" smtClean="0"/>
              <a:t>malignancy</a:t>
            </a:r>
            <a:endParaRPr lang="en-US" sz="2400" dirty="0"/>
          </a:p>
        </p:txBody>
      </p:sp>
      <p:sp>
        <p:nvSpPr>
          <p:cNvPr id="7" name="Text Placeholder 6"/>
          <p:cNvSpPr>
            <a:spLocks noGrp="1"/>
          </p:cNvSpPr>
          <p:nvPr>
            <p:ph type="body" sz="quarter" idx="13"/>
          </p:nvPr>
        </p:nvSpPr>
        <p:spPr/>
        <p:txBody>
          <a:bodyPr>
            <a:normAutofit/>
          </a:bodyPr>
          <a:lstStyle/>
          <a:p>
            <a:r>
              <a:rPr lang="en-US" dirty="0" smtClean="0"/>
              <a:t>Incidence</a:t>
            </a:r>
            <a:endParaRPr lang="en-US" dirty="0"/>
          </a:p>
        </p:txBody>
      </p:sp>
      <p:sp>
        <p:nvSpPr>
          <p:cNvPr id="5" name="TextBox 4"/>
          <p:cNvSpPr txBox="1"/>
          <p:nvPr/>
        </p:nvSpPr>
        <p:spPr>
          <a:xfrm>
            <a:off x="304800" y="3638550"/>
            <a:ext cx="3810000" cy="1169551"/>
          </a:xfrm>
          <a:prstGeom prst="rect">
            <a:avLst/>
          </a:prstGeom>
          <a:noFill/>
        </p:spPr>
        <p:txBody>
          <a:bodyPr wrap="square" rtlCol="0">
            <a:spAutoFit/>
          </a:bodyPr>
          <a:lstStyle/>
          <a:p>
            <a:r>
              <a:rPr lang="en-US" sz="1000" dirty="0" smtClean="0"/>
              <a:t>Marti JL</a:t>
            </a:r>
            <a:r>
              <a:rPr lang="en-US" sz="1000" dirty="0" smtClean="0"/>
              <a:t>, </a:t>
            </a:r>
            <a:r>
              <a:rPr lang="en-US" sz="1000" dirty="0" smtClean="0"/>
              <a:t>et </a:t>
            </a:r>
            <a:r>
              <a:rPr lang="en-US" sz="1000" dirty="0" smtClean="0"/>
              <a:t>al. Increased </a:t>
            </a:r>
            <a:r>
              <a:rPr lang="en-US" sz="1000" dirty="0"/>
              <a:t>risk of second primary malignancy in pediatric and young adult patients treated with radioactive iodine for differentiated thyroid cancer</a:t>
            </a:r>
            <a:r>
              <a:rPr lang="en-US" sz="1000" dirty="0" smtClean="0"/>
              <a:t>. Thyroid</a:t>
            </a:r>
            <a:r>
              <a:rPr lang="en-US" sz="1000" dirty="0" smtClean="0"/>
              <a:t> 2015; 25:1159–1172.</a:t>
            </a:r>
          </a:p>
          <a:p>
            <a:endParaRPr lang="en-US" sz="1000" dirty="0" smtClean="0"/>
          </a:p>
          <a:p>
            <a:r>
              <a:rPr lang="en-US" sz="1000" dirty="0"/>
              <a:t>Clement SC, et al. Intermediate and long‐term adverse effects of radioiodine therapy for differentiated thyroid carcinoma‐‐a systematic review. </a:t>
            </a:r>
            <a:r>
              <a:rPr lang="en-US" sz="1000" dirty="0" smtClean="0"/>
              <a:t>Cancer Treat Rev 2015; 41:925-934.</a:t>
            </a:r>
            <a:endParaRPr lang="en-US" sz="1000" dirty="0"/>
          </a:p>
        </p:txBody>
      </p:sp>
    </p:spTree>
    <p:extLst>
      <p:ext uri="{BB962C8B-B14F-4D97-AF65-F5344CB8AC3E}">
        <p14:creationId xmlns:p14="http://schemas.microsoft.com/office/powerpoint/2010/main" val="28953778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Given the potential for salivary and lacrimal side effects as well as secondary primary malignancy, patients in whom RAI therapy is being considered should receive pretreatment education regarding the prevalence and nature of these </a:t>
            </a:r>
            <a:r>
              <a:rPr lang="en-US" b="1" dirty="0" smtClean="0"/>
              <a:t>complications</a:t>
            </a:r>
          </a:p>
          <a:p>
            <a:pPr lvl="1"/>
            <a:r>
              <a:rPr lang="en-US" b="1" dirty="0" smtClean="0"/>
              <a:t>Xerostomia</a:t>
            </a:r>
            <a:r>
              <a:rPr lang="en-US" b="1" dirty="0"/>
              <a:t>, sialadenitis, dry eyes, epiphora, nasal symptoms and, in rare instances, secondary primary malignancy should be </a:t>
            </a:r>
            <a:r>
              <a:rPr lang="en-US" b="1" dirty="0" smtClean="0"/>
              <a:t>discussed </a:t>
            </a:r>
          </a:p>
          <a:p>
            <a:pPr marL="457200" lvl="1" indent="0">
              <a:buNone/>
            </a:pPr>
            <a:endParaRPr lang="en-US" b="1"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1</a:t>
            </a:r>
            <a:endParaRPr lang="en-US" sz="800" dirty="0"/>
          </a:p>
        </p:txBody>
      </p:sp>
      <p:sp>
        <p:nvSpPr>
          <p:cNvPr id="2" name="TextBox 1"/>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Strong </a:t>
            </a:r>
            <a:r>
              <a:rPr lang="en-US" sz="1600" dirty="0">
                <a:latin typeface="Georgia"/>
                <a:cs typeface="Georgia"/>
              </a:rPr>
              <a:t>recommendation, moderate‐quality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29668928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Physicians should be aware that secondary primary malignancies can be associated, rarely, with the use of RAI and relates to RAI activity and patient </a:t>
            </a:r>
            <a:r>
              <a:rPr lang="en-US" b="1" dirty="0" smtClean="0"/>
              <a:t>age</a:t>
            </a:r>
          </a:p>
          <a:p>
            <a:pPr lvl="1"/>
            <a:r>
              <a:rPr lang="en-US" b="1" dirty="0" smtClean="0"/>
              <a:t>Given </a:t>
            </a:r>
            <a:r>
              <a:rPr lang="en-US" b="1" dirty="0"/>
              <a:t>this small but possible risk of a secondary malignancy, including of the salivary glands, kidneys and bone marrow, judicious, evidence‐based use of RAI is </a:t>
            </a:r>
            <a:r>
              <a:rPr lang="en-US" b="1" dirty="0" smtClean="0"/>
              <a:t>warranted</a:t>
            </a:r>
          </a:p>
          <a:p>
            <a:pPr lvl="1"/>
            <a:r>
              <a:rPr lang="en-US" b="1" dirty="0" smtClean="0"/>
              <a:t>In </a:t>
            </a:r>
            <a:r>
              <a:rPr lang="en-US" b="1" dirty="0"/>
              <a:t>addition, these risks should be considered when determining optimal follow‐up</a:t>
            </a:r>
            <a:endParaRPr lang="en-US" dirty="0"/>
          </a:p>
        </p:txBody>
      </p:sp>
      <p:sp>
        <p:nvSpPr>
          <p:cNvPr id="7" name="Text Placeholder 6"/>
          <p:cNvSpPr>
            <a:spLocks noGrp="1"/>
          </p:cNvSpPr>
          <p:nvPr>
            <p:ph type="body" sz="quarter" idx="13"/>
          </p:nvPr>
        </p:nvSpPr>
        <p:spPr/>
        <p:txBody>
          <a:bodyPr>
            <a:normAutofit/>
          </a:bodyPr>
          <a:lstStyle/>
          <a:p>
            <a:r>
              <a:rPr lang="en-US" dirty="0"/>
              <a:t>Recommendation </a:t>
            </a:r>
            <a:r>
              <a:rPr lang="en-US" dirty="0" smtClean="0"/>
              <a:t>2</a:t>
            </a:r>
            <a:endParaRPr lang="en-US" sz="800" dirty="0"/>
          </a:p>
        </p:txBody>
      </p:sp>
      <p:sp>
        <p:nvSpPr>
          <p:cNvPr id="4" name="TextBox 3"/>
          <p:cNvSpPr txBox="1"/>
          <p:nvPr/>
        </p:nvSpPr>
        <p:spPr>
          <a:xfrm>
            <a:off x="6324600" y="4196774"/>
            <a:ext cx="2743200" cy="584776"/>
          </a:xfrm>
          <a:prstGeom prst="rect">
            <a:avLst/>
          </a:prstGeom>
          <a:noFill/>
        </p:spPr>
        <p:txBody>
          <a:bodyPr wrap="square" rtlCol="0">
            <a:spAutoFit/>
          </a:bodyPr>
          <a:lstStyle/>
          <a:p>
            <a:r>
              <a:rPr lang="en-US" sz="1600" dirty="0" smtClean="0">
                <a:latin typeface="Georgia"/>
                <a:cs typeface="Georgia"/>
              </a:rPr>
              <a:t>Weak recommendation</a:t>
            </a:r>
            <a:r>
              <a:rPr lang="en-US" sz="1600" dirty="0">
                <a:latin typeface="Georgia"/>
                <a:cs typeface="Georgia"/>
              </a:rPr>
              <a:t>, </a:t>
            </a:r>
            <a:r>
              <a:rPr lang="en-US" sz="1600" dirty="0" smtClean="0">
                <a:latin typeface="Georgia"/>
                <a:cs typeface="Georgia"/>
              </a:rPr>
              <a:t>low‐</a:t>
            </a:r>
            <a:r>
              <a:rPr lang="en-US" sz="1600" dirty="0">
                <a:latin typeface="Georgia"/>
                <a:cs typeface="Georgia"/>
              </a:rPr>
              <a:t>quality </a:t>
            </a:r>
            <a:r>
              <a:rPr lang="en-US" sz="1600" dirty="0" smtClean="0">
                <a:latin typeface="Georgia"/>
                <a:cs typeface="Georgia"/>
              </a:rPr>
              <a:t>evidence</a:t>
            </a:r>
            <a:endParaRPr lang="en-US" sz="1600" dirty="0">
              <a:latin typeface="Georgia"/>
              <a:cs typeface="Georgia"/>
            </a:endParaRPr>
          </a:p>
        </p:txBody>
      </p:sp>
    </p:spTree>
    <p:extLst>
      <p:ext uri="{BB962C8B-B14F-4D97-AF65-F5344CB8AC3E}">
        <p14:creationId xmlns:p14="http://schemas.microsoft.com/office/powerpoint/2010/main" val="31955135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normAutofit/>
          </a:bodyPr>
          <a:lstStyle/>
          <a:p>
            <a:r>
              <a:rPr lang="en-US" dirty="0" smtClean="0"/>
              <a:t>Risk Factors</a:t>
            </a:r>
            <a:endParaRPr lang="en-US" dirty="0"/>
          </a:p>
        </p:txBody>
      </p:sp>
      <p:pic>
        <p:nvPicPr>
          <p:cNvPr id="4" name="Picture 3"/>
          <p:cNvPicPr>
            <a:picLocks noChangeAspect="1"/>
          </p:cNvPicPr>
          <p:nvPr/>
        </p:nvPicPr>
        <p:blipFill>
          <a:blip r:embed="rId3"/>
          <a:stretch>
            <a:fillRect/>
          </a:stretch>
        </p:blipFill>
        <p:spPr>
          <a:xfrm>
            <a:off x="1028700" y="1047750"/>
            <a:ext cx="7086600" cy="3593854"/>
          </a:xfrm>
          <a:prstGeom prst="rect">
            <a:avLst/>
          </a:prstGeom>
        </p:spPr>
      </p:pic>
    </p:spTree>
    <p:extLst>
      <p:ext uri="{BB962C8B-B14F-4D97-AF65-F5344CB8AC3E}">
        <p14:creationId xmlns:p14="http://schemas.microsoft.com/office/powerpoint/2010/main" val="9538869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4028</TotalTime>
  <Words>1234</Words>
  <Application>Microsoft Macintosh PowerPoint</Application>
  <PresentationFormat>On-screen Show (16:9)</PresentationFormat>
  <Paragraphs>118</Paragraphs>
  <Slides>20</Slides>
  <Notes>16</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ChristineS</dc:creator>
  <cp:lastModifiedBy>Michael Singer</cp:lastModifiedBy>
  <cp:revision>199</cp:revision>
  <dcterms:created xsi:type="dcterms:W3CDTF">2015-03-25T19:41:08Z</dcterms:created>
  <dcterms:modified xsi:type="dcterms:W3CDTF">2020-10-21T21:16:05Z</dcterms:modified>
</cp:coreProperties>
</file>