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82" r:id="rId2"/>
    <p:sldId id="281" r:id="rId3"/>
    <p:sldId id="272" r:id="rId4"/>
    <p:sldId id="274" r:id="rId5"/>
    <p:sldId id="275" r:id="rId6"/>
    <p:sldId id="276" r:id="rId7"/>
    <p:sldId id="283" r:id="rId8"/>
    <p:sldId id="284" r:id="rId9"/>
    <p:sldId id="273" r:id="rId10"/>
    <p:sldId id="277" r:id="rId11"/>
    <p:sldId id="278" r:id="rId12"/>
    <p:sldId id="257" r:id="rId13"/>
    <p:sldId id="258" r:id="rId14"/>
    <p:sldId id="259" r:id="rId15"/>
    <p:sldId id="286" r:id="rId16"/>
    <p:sldId id="287" r:id="rId17"/>
    <p:sldId id="264" r:id="rId18"/>
    <p:sldId id="280" r:id="rId19"/>
    <p:sldId id="269" r:id="rId20"/>
    <p:sldId id="270" r:id="rId21"/>
    <p:sldId id="271" r:id="rId22"/>
    <p:sldId id="2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7" d="100"/>
          <a:sy n="97" d="100"/>
        </p:scale>
        <p:origin x="-54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A99FE-2029-46BE-B88F-DA9C25D2A535}" type="datetimeFigureOut">
              <a:rPr lang="en-US" smtClean="0"/>
              <a:pPr/>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F3A5F5-BE4D-45A9-AA8A-B5E6BD745E12}" type="slidenum">
              <a:rPr lang="en-US" smtClean="0"/>
              <a:pPr/>
              <a:t>‹#›</a:t>
            </a:fld>
            <a:endParaRPr lang="en-US"/>
          </a:p>
        </p:txBody>
      </p:sp>
    </p:spTree>
    <p:extLst>
      <p:ext uri="{BB962C8B-B14F-4D97-AF65-F5344CB8AC3E}">
        <p14:creationId xmlns:p14="http://schemas.microsoft.com/office/powerpoint/2010/main" xmlns="" val="348701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smtClean="0"/>
              <a:t>Panel A</a:t>
            </a:r>
            <a:r>
              <a:rPr lang="en-US" altLang="en-US" smtClean="0"/>
              <a:t> shows incidence rates for all oropharyngeal cancers, HPV-positive oropharyngeal cancers, and HPV-negative oropharyngeal cancers during 1988-2004 in Hawaii, Iowa, and Los Angeles. Observed prevalence of HPV infection in oropharyngeal tumors included in the study (n=272) was reweighted to all cases of oropharyngeal cancers diagnosed during 1988-2004 using the inverse of the probability of selection into the study as weights. The probability of selection into the study was estimated specific for age group, gender, race, registry, and calendar period (in 2-year groups). These reweighted prevalence estimates were used to derive incidence rates for HPV-positive and HPV-negative oropharyngeal cancers in the three registries combined. </a:t>
            </a:r>
            <a:r>
              <a:rPr lang="en-US" altLang="en-US" b="1" smtClean="0"/>
              <a:t>Panel B</a:t>
            </a:r>
            <a:r>
              <a:rPr lang="en-US" altLang="en-US" smtClean="0"/>
              <a:t> shows the observed and projected incidence rates for oropharyngeal cancers (among both men and women), oropharyngeal cancers among men, and cervical cancers among women. Observed incidence rates during 1973-2007 from 9 registries within the SEER program were used in age-period-cohort models to project expected incidence through the year 2030. </a:t>
            </a:r>
            <a:r>
              <a:rPr lang="en-US" altLang="en-US" b="1" smtClean="0"/>
              <a:t>Panel C</a:t>
            </a:r>
            <a:r>
              <a:rPr lang="en-US" altLang="en-US" smtClean="0"/>
              <a:t> shows the projected number of cases of HPV-positive oropharyngeal cancers (among men and women), HPV-positive oropharyngeal cancers among men, and cervical cancers among women through the year 2030. Projected incidence rates shown in Panel B were applied to the 2008 U.S. population projections to calculate the annual number of cases. The annual number of HPV-positive oropharyngeal cancer cases was calculated assuming 70% prevalence of HPV infection in oropharyngeal cancers. </a:t>
            </a:r>
          </a:p>
        </p:txBody>
      </p:sp>
      <p:sp>
        <p:nvSpPr>
          <p:cNvPr id="1177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charset="0"/>
                <a:ea typeface="MS PGothic" pitchFamily="34" charset="-128"/>
              </a:defRPr>
            </a:lvl1pPr>
            <a:lvl2pPr marL="728663" indent="-279400" eaLnBrk="0" hangingPunct="0">
              <a:spcBef>
                <a:spcPct val="30000"/>
              </a:spcBef>
              <a:defRPr sz="1200">
                <a:solidFill>
                  <a:schemeClr val="tx1"/>
                </a:solidFill>
                <a:latin typeface="Times" charset="0"/>
                <a:ea typeface="MS PGothic" pitchFamily="34" charset="-128"/>
              </a:defRPr>
            </a:lvl2pPr>
            <a:lvl3pPr marL="1120775" indent="-223838" eaLnBrk="0" hangingPunct="0">
              <a:spcBef>
                <a:spcPct val="30000"/>
              </a:spcBef>
              <a:defRPr sz="1200">
                <a:solidFill>
                  <a:schemeClr val="tx1"/>
                </a:solidFill>
                <a:latin typeface="Times" charset="0"/>
                <a:ea typeface="MS PGothic" pitchFamily="34" charset="-128"/>
              </a:defRPr>
            </a:lvl3pPr>
            <a:lvl4pPr marL="1570038" indent="-223838" eaLnBrk="0" hangingPunct="0">
              <a:spcBef>
                <a:spcPct val="30000"/>
              </a:spcBef>
              <a:defRPr sz="1200">
                <a:solidFill>
                  <a:schemeClr val="tx1"/>
                </a:solidFill>
                <a:latin typeface="Times" charset="0"/>
                <a:ea typeface="MS PGothic" pitchFamily="34" charset="-128"/>
              </a:defRPr>
            </a:lvl4pPr>
            <a:lvl5pPr marL="2017713" indent="-223838" eaLnBrk="0" hangingPunct="0">
              <a:spcBef>
                <a:spcPct val="30000"/>
              </a:spcBef>
              <a:defRPr sz="1200">
                <a:solidFill>
                  <a:schemeClr val="tx1"/>
                </a:solidFill>
                <a:latin typeface="Times" charset="0"/>
                <a:ea typeface="MS PGothic" pitchFamily="34" charset="-128"/>
              </a:defRPr>
            </a:lvl5pPr>
            <a:lvl6pPr marL="2474913" indent="-223838" eaLnBrk="0" fontAlgn="base" hangingPunct="0">
              <a:spcBef>
                <a:spcPct val="30000"/>
              </a:spcBef>
              <a:spcAft>
                <a:spcPct val="0"/>
              </a:spcAft>
              <a:defRPr sz="1200">
                <a:solidFill>
                  <a:schemeClr val="tx1"/>
                </a:solidFill>
                <a:latin typeface="Times" charset="0"/>
                <a:ea typeface="MS PGothic" pitchFamily="34" charset="-128"/>
              </a:defRPr>
            </a:lvl6pPr>
            <a:lvl7pPr marL="2932113" indent="-223838" eaLnBrk="0" fontAlgn="base" hangingPunct="0">
              <a:spcBef>
                <a:spcPct val="30000"/>
              </a:spcBef>
              <a:spcAft>
                <a:spcPct val="0"/>
              </a:spcAft>
              <a:defRPr sz="1200">
                <a:solidFill>
                  <a:schemeClr val="tx1"/>
                </a:solidFill>
                <a:latin typeface="Times" charset="0"/>
                <a:ea typeface="MS PGothic" pitchFamily="34" charset="-128"/>
              </a:defRPr>
            </a:lvl7pPr>
            <a:lvl8pPr marL="3389313" indent="-223838" eaLnBrk="0" fontAlgn="base" hangingPunct="0">
              <a:spcBef>
                <a:spcPct val="30000"/>
              </a:spcBef>
              <a:spcAft>
                <a:spcPct val="0"/>
              </a:spcAft>
              <a:defRPr sz="1200">
                <a:solidFill>
                  <a:schemeClr val="tx1"/>
                </a:solidFill>
                <a:latin typeface="Times" charset="0"/>
                <a:ea typeface="MS PGothic" pitchFamily="34" charset="-128"/>
              </a:defRPr>
            </a:lvl8pPr>
            <a:lvl9pPr marL="3846513" indent="-223838"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defRPr/>
            </a:pPr>
            <a:fld id="{6F27428F-0503-4D1A-ACB5-B109EFE398AA}" type="slidenum">
              <a:rPr lang="en-US" altLang="en-US" smtClean="0"/>
              <a:pPr>
                <a:spcBef>
                  <a:spcPct val="0"/>
                </a:spcBef>
                <a:defRPr/>
              </a:pPr>
              <a:t>3</a:t>
            </a:fld>
            <a:endParaRPr lang="en-US" altLang="en-US" smtClean="0"/>
          </a:p>
        </p:txBody>
      </p:sp>
    </p:spTree>
    <p:extLst>
      <p:ext uri="{BB962C8B-B14F-4D97-AF65-F5344CB8AC3E}">
        <p14:creationId xmlns:p14="http://schemas.microsoft.com/office/powerpoint/2010/main" xmlns="" val="82419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3" tIns="41027" rIns="82053" bIns="41027" anchor="ctr"/>
          <a:lstStyle>
            <a:lvl1pPr eaLnBrk="0" hangingPunct="0">
              <a:spcBef>
                <a:spcPct val="30000"/>
              </a:spcBef>
              <a:defRPr sz="1200">
                <a:solidFill>
                  <a:schemeClr val="tx1"/>
                </a:solidFill>
                <a:latin typeface="Times" charset="0"/>
                <a:ea typeface="MS PGothic" pitchFamily="34" charset="-128"/>
              </a:defRPr>
            </a:lvl1pPr>
            <a:lvl2pPr marL="742950" indent="-285750" eaLnBrk="0" hangingPunct="0">
              <a:spcBef>
                <a:spcPct val="30000"/>
              </a:spcBef>
              <a:defRPr sz="1200">
                <a:solidFill>
                  <a:schemeClr val="tx1"/>
                </a:solidFill>
                <a:latin typeface="Times" charset="0"/>
                <a:ea typeface="MS PGothic" pitchFamily="34" charset="-128"/>
              </a:defRPr>
            </a:lvl2pPr>
            <a:lvl3pPr marL="1143000" indent="-228600" eaLnBrk="0" hangingPunct="0">
              <a:spcBef>
                <a:spcPct val="30000"/>
              </a:spcBef>
              <a:defRPr sz="1200">
                <a:solidFill>
                  <a:schemeClr val="tx1"/>
                </a:solidFill>
                <a:latin typeface="Times" charset="0"/>
                <a:ea typeface="MS PGothic" pitchFamily="34" charset="-128"/>
              </a:defRPr>
            </a:lvl3pPr>
            <a:lvl4pPr marL="1600200" indent="-228600" eaLnBrk="0" hangingPunct="0">
              <a:spcBef>
                <a:spcPct val="30000"/>
              </a:spcBef>
              <a:defRPr sz="1200">
                <a:solidFill>
                  <a:schemeClr val="tx1"/>
                </a:solidFill>
                <a:latin typeface="Times" charset="0"/>
                <a:ea typeface="MS PGothic" pitchFamily="34" charset="-128"/>
              </a:defRPr>
            </a:lvl4pPr>
            <a:lvl5pPr marL="2057400" indent="-228600" eaLnBrk="0" hangingPunct="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endParaRPr lang="en-US" altLang="en-US" sz="2400">
              <a:cs typeface="Arial" pitchFamily="34" charset="0"/>
            </a:endParaRPr>
          </a:p>
        </p:txBody>
      </p:sp>
      <p:sp>
        <p:nvSpPr>
          <p:cNvPr id="189443" name="Text Box 2"/>
          <p:cNvSpPr>
            <a:spLocks noGrp="1" noChangeArrowheads="1"/>
          </p:cNvSpPr>
          <p:nvPr>
            <p:ph type="body"/>
          </p:nvPr>
        </p:nvSpPr>
        <p:spPr>
          <a:xfrm>
            <a:off x="1046163" y="4352925"/>
            <a:ext cx="4770437" cy="3478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74613" indent="-74613" eaLnBrk="1">
              <a:lnSpc>
                <a:spcPct val="93000"/>
              </a:lnSpc>
              <a:spcBef>
                <a:spcPct val="0"/>
              </a:spcBef>
              <a:buSzPct val="45000"/>
              <a:tabLst>
                <a:tab pos="647700" algn="l"/>
                <a:tab pos="1296988" algn="l"/>
                <a:tab pos="1946275" algn="l"/>
                <a:tab pos="2595563" algn="l"/>
                <a:tab pos="3246438" algn="l"/>
                <a:tab pos="3895725" algn="l"/>
                <a:tab pos="4545013" algn="l"/>
              </a:tabLst>
            </a:pPr>
            <a:r>
              <a:rPr lang="en-GB" altLang="en-US" smtClean="0">
                <a:latin typeface="Arial" pitchFamily="34" charset="0"/>
                <a:ea typeface="msgothic"/>
                <a:cs typeface="msgothic"/>
              </a:rPr>
              <a:t>Number of new human papillomavirus (HPV)–associated cancers overall, and by sex, in the United States, 2009. Source: National Program of Cancer Registries and Surveillance, Epidemiology, and End Results areas reported by the North American Association of Central Cancer Registries as meeting high-quality incidence data standards for the specified time period. Note that the number of cancer cases underestimates the actual number of cases occurring because of incomplete coverage of population-based registries in 2009 (93%). HPV-associated cancers are defined as cancers at specific anatomic sites and with specific cellular types in which HPV DNA frequently is found. Some of these cancers may not necessarily be HPV-positive because no testing was conducted. Virtually all cervical cancers are due to HPV infection, along with 90% of anal cancers, more than 60% of certain subsites of oropharyngeal cancers, and approximately 40% of vagina, vulva, and penile cancers.</a:t>
            </a:r>
          </a:p>
        </p:txBody>
      </p:sp>
    </p:spTree>
    <p:extLst>
      <p:ext uri="{BB962C8B-B14F-4D97-AF65-F5344CB8AC3E}">
        <p14:creationId xmlns:p14="http://schemas.microsoft.com/office/powerpoint/2010/main" xmlns="" val="105560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Arial" panose="020B0604020202020204" pitchFamily="34" charset="0"/>
                <a:ea typeface="msgothic" charset="0"/>
                <a:cs typeface="msgothic" charset="0"/>
              </a:rPr>
              <a:t>Shown are incidence rates for oropharyngeal cancers among (A) men and (B) women, stratified by cohort year of birth (in 10-year overlapping groups) and age (in 5-years groups). Data were derived from nine cancer registries covered by the National Cancer Institute's SEER program (1973 to 2011). Oropharyngeal cancers include the base of tongue, lingual tonsil, soft palate, uvula, tonsil, oropharynx, and </a:t>
            </a:r>
            <a:r>
              <a:rPr lang="en-GB" altLang="en-US" dirty="0" err="1" smtClean="0">
                <a:latin typeface="Arial" panose="020B0604020202020204" pitchFamily="34" charset="0"/>
                <a:ea typeface="msgothic" charset="0"/>
                <a:cs typeface="msgothic" charset="0"/>
              </a:rPr>
              <a:t>Waldeyer's</a:t>
            </a:r>
            <a:r>
              <a:rPr lang="en-GB" altLang="en-US" dirty="0" smtClean="0">
                <a:latin typeface="Arial" panose="020B0604020202020204" pitchFamily="34" charset="0"/>
                <a:ea typeface="msgothic" charset="0"/>
                <a:cs typeface="msgothic" charset="0"/>
              </a:rPr>
              <a:t> ring.</a:t>
            </a:r>
          </a:p>
          <a:p>
            <a:endParaRPr lang="en-US" dirty="0"/>
          </a:p>
        </p:txBody>
      </p:sp>
      <p:sp>
        <p:nvSpPr>
          <p:cNvPr id="4" name="Slide Number Placeholder 3"/>
          <p:cNvSpPr>
            <a:spLocks noGrp="1"/>
          </p:cNvSpPr>
          <p:nvPr>
            <p:ph type="sldNum" sz="quarter" idx="10"/>
          </p:nvPr>
        </p:nvSpPr>
        <p:spPr/>
        <p:txBody>
          <a:bodyPr/>
          <a:lstStyle/>
          <a:p>
            <a:pPr>
              <a:defRPr/>
            </a:pPr>
            <a:fld id="{00C27ED4-B9F3-468B-AE89-5E46A79B3C30}" type="slidenum">
              <a:rPr lang="en-US" altLang="en-US" smtClean="0"/>
              <a:pPr>
                <a:defRPr/>
              </a:pPr>
              <a:t>5</a:t>
            </a:fld>
            <a:endParaRPr lang="en-US" altLang="en-US"/>
          </a:p>
        </p:txBody>
      </p:sp>
    </p:spTree>
    <p:extLst>
      <p:ext uri="{BB962C8B-B14F-4D97-AF65-F5344CB8AC3E}">
        <p14:creationId xmlns:p14="http://schemas.microsoft.com/office/powerpoint/2010/main" xmlns="" val="304343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need??</a:t>
            </a:r>
            <a:endParaRPr lang="en-US" dirty="0"/>
          </a:p>
        </p:txBody>
      </p:sp>
      <p:sp>
        <p:nvSpPr>
          <p:cNvPr id="4" name="Slide Number Placeholder 3"/>
          <p:cNvSpPr>
            <a:spLocks noGrp="1"/>
          </p:cNvSpPr>
          <p:nvPr>
            <p:ph type="sldNum" sz="quarter" idx="10"/>
          </p:nvPr>
        </p:nvSpPr>
        <p:spPr/>
        <p:txBody>
          <a:bodyPr/>
          <a:lstStyle/>
          <a:p>
            <a:fld id="{C7F3A5F5-BE4D-45A9-AA8A-B5E6BD745E12}" type="slidenum">
              <a:rPr lang="en-US" smtClean="0"/>
              <a:pPr/>
              <a:t>13</a:t>
            </a:fld>
            <a:endParaRPr lang="en-US"/>
          </a:p>
        </p:txBody>
      </p:sp>
    </p:spTree>
    <p:extLst>
      <p:ext uri="{BB962C8B-B14F-4D97-AF65-F5344CB8AC3E}">
        <p14:creationId xmlns:p14="http://schemas.microsoft.com/office/powerpoint/2010/main" xmlns="" val="54436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charset="0"/>
                <a:ea typeface="MS PGothic" pitchFamily="34" charset="-128"/>
              </a:defRPr>
            </a:lvl1pPr>
            <a:lvl2pPr marL="742950" indent="-285750" eaLnBrk="0" hangingPunct="0">
              <a:spcBef>
                <a:spcPct val="30000"/>
              </a:spcBef>
              <a:defRPr sz="1200">
                <a:solidFill>
                  <a:schemeClr val="tx1"/>
                </a:solidFill>
                <a:latin typeface="Times" charset="0"/>
                <a:ea typeface="MS PGothic" pitchFamily="34" charset="-128"/>
              </a:defRPr>
            </a:lvl2pPr>
            <a:lvl3pPr marL="1143000" indent="-228600" eaLnBrk="0" hangingPunct="0">
              <a:spcBef>
                <a:spcPct val="30000"/>
              </a:spcBef>
              <a:defRPr sz="1200">
                <a:solidFill>
                  <a:schemeClr val="tx1"/>
                </a:solidFill>
                <a:latin typeface="Times" charset="0"/>
                <a:ea typeface="MS PGothic" pitchFamily="34" charset="-128"/>
              </a:defRPr>
            </a:lvl3pPr>
            <a:lvl4pPr marL="1600200" indent="-228600" eaLnBrk="0" hangingPunct="0">
              <a:spcBef>
                <a:spcPct val="30000"/>
              </a:spcBef>
              <a:defRPr sz="1200">
                <a:solidFill>
                  <a:schemeClr val="tx1"/>
                </a:solidFill>
                <a:latin typeface="Times" charset="0"/>
                <a:ea typeface="MS PGothic" pitchFamily="34" charset="-128"/>
              </a:defRPr>
            </a:lvl4pPr>
            <a:lvl5pPr marL="2057400" indent="-228600" eaLnBrk="0" hangingPunct="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defRPr/>
            </a:pPr>
            <a:fld id="{7CD22F62-D50E-4DF6-BDE3-6C7F3CA7E30F}" type="slidenum">
              <a:rPr lang="en-US" altLang="en-US" smtClean="0"/>
              <a:pPr>
                <a:spcBef>
                  <a:spcPct val="0"/>
                </a:spcBef>
                <a:defRPr/>
              </a:pPr>
              <a:t>18</a:t>
            </a:fld>
            <a:endParaRPr lang="en-US" alt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smtClean="0"/>
              <a:t>Males- initial 2009, updated 2011.</a:t>
            </a:r>
          </a:p>
          <a:p>
            <a:pPr eaLnBrk="1" hangingPunct="1">
              <a:spcBef>
                <a:spcPct val="0"/>
              </a:spcBef>
            </a:pPr>
            <a:r>
              <a:rPr lang="en-US" altLang="en-US" dirty="0" smtClean="0"/>
              <a:t>Females. 2007</a:t>
            </a:r>
          </a:p>
          <a:p>
            <a:pPr eaLnBrk="1" hangingPunct="1">
              <a:spcBef>
                <a:spcPct val="0"/>
              </a:spcBef>
            </a:pPr>
            <a:r>
              <a:rPr lang="en-US" altLang="en-US" dirty="0" smtClean="0"/>
              <a:t>Can start as early/ approved for 9yo although recommendations are for these ages.</a:t>
            </a:r>
          </a:p>
        </p:txBody>
      </p:sp>
    </p:spTree>
    <p:extLst>
      <p:ext uri="{BB962C8B-B14F-4D97-AF65-F5344CB8AC3E}">
        <p14:creationId xmlns:p14="http://schemas.microsoft.com/office/powerpoint/2010/main" xmlns="" val="145607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AD6DB2-3DD0-DF40-82D7-C121144739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7535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8FE0D-FDC7-F440-8CEE-720CB98D6B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6770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693421-DDFD-CB4E-98FB-4981D807C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7384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r>
              <a:rPr/>
              <a:t>Title Text</a:t>
            </a:r>
          </a:p>
        </p:txBody>
      </p:sp>
      <p:sp>
        <p:nvSpPr>
          <p:cNvPr id="22" name="Shape 22"/>
          <p:cNvSpPr>
            <a:spLocks noGrp="1"/>
          </p:cNvSpPr>
          <p:nvPr>
            <p:ph type="body" idx="1"/>
          </p:nvPr>
        </p:nvSpPr>
        <p:spPr>
          <a:xfrm>
            <a:off x="669726" y="182165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866149" indent="-241093">
              <a:spcBef>
                <a:spcPts val="2250"/>
              </a:spcBef>
              <a:defRPr sz="2000"/>
            </a:lvl3pPr>
            <a:lvl4pPr marL="1178677" indent="-241093">
              <a:spcBef>
                <a:spcPts val="2250"/>
              </a:spcBef>
              <a:defRPr sz="2000"/>
            </a:lvl4pPr>
            <a:lvl5pPr marL="1491205" indent="-241093">
              <a:spcBef>
                <a:spcPts val="2250"/>
              </a:spcBef>
              <a:defRPr sz="2000"/>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xmlns="" val="18939668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575A38-2BE8-1140-901F-9A59BF5C49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1224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7C4EDB-3004-EC44-9E79-C01106028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1887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34BD0C-67A9-374B-902C-0EAA422BF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3026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A99D5C-9A95-2144-A5E7-9C540724BA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293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BA1EEB-41A4-A542-A5E2-F577DEBA8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01471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AFB767-41ED-8044-B2E1-12634CDF6C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4789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D0721E-1C95-C844-B8CA-293E56B9BB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58980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DD0212-8CD1-E148-8BD4-B9688A055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577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mn-ea"/>
                <a:cs typeface="+mn-cs"/>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mn-ea"/>
                <a:cs typeface="+mn-cs"/>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defTabSz="914400" fontAlgn="base">
              <a:spcBef>
                <a:spcPct val="0"/>
              </a:spcBef>
              <a:spcAft>
                <a:spcPct val="0"/>
              </a:spcAft>
              <a:defRPr/>
            </a:pPr>
            <a:fld id="{B6E432BF-D7F1-9349-B22A-3847E6C44670}" type="slidenum">
              <a:rPr lang="en-US">
                <a:solidFill>
                  <a:srgbClr val="000000"/>
                </a:solidFill>
                <a:latin typeface="Arial" charset="0"/>
                <a:ea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xmlns="" val="1027551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idx="4294967295"/>
          </p:nvPr>
        </p:nvSpPr>
        <p:spPr>
          <a:xfrm>
            <a:off x="685800" y="1600200"/>
            <a:ext cx="7772400" cy="1470025"/>
          </a:xfrm>
        </p:spPr>
        <p:txBody>
          <a:bodyPr/>
          <a:lstStyle/>
          <a:p>
            <a:pPr eaLnBrk="1" hangingPunct="1">
              <a:defRPr/>
            </a:pPr>
            <a:r>
              <a:rPr lang="en-US" b="1" dirty="0">
                <a:solidFill>
                  <a:srgbClr val="FFFF00"/>
                </a:solidFill>
              </a:rPr>
              <a:t>HPV-Related </a:t>
            </a:r>
            <a:r>
              <a:rPr lang="en-US" b="1" dirty="0" smtClean="0">
                <a:solidFill>
                  <a:srgbClr val="FFFF00"/>
                </a:solidFill>
              </a:rPr>
              <a:t>Oropharyngeal Cancer: What you need to know about diagnosis, treatment and management</a:t>
            </a:r>
            <a:endParaRPr lang="en-US" b="1" dirty="0">
              <a:solidFill>
                <a:srgbClr val="FFFF00"/>
              </a:solidFill>
              <a:effectLst>
                <a:outerShdw blurRad="38100" dist="38100" dir="2700000" algn="tl">
                  <a:srgbClr val="000000"/>
                </a:outerShdw>
              </a:effectLst>
              <a:cs typeface="+mj-cs"/>
            </a:endParaRPr>
          </a:p>
        </p:txBody>
      </p:sp>
      <p:pic>
        <p:nvPicPr>
          <p:cNvPr id="3" name="Picture 2"/>
          <p:cNvPicPr>
            <a:picLocks noChangeAspect="1"/>
          </p:cNvPicPr>
          <p:nvPr/>
        </p:nvPicPr>
        <p:blipFill>
          <a:blip r:embed="rId2"/>
          <a:stretch>
            <a:fillRect/>
          </a:stretch>
        </p:blipFill>
        <p:spPr>
          <a:xfrm>
            <a:off x="297118" y="4916129"/>
            <a:ext cx="1612132" cy="1612132"/>
          </a:xfrm>
          <a:prstGeom prst="rect">
            <a:avLst/>
          </a:prstGeom>
        </p:spPr>
      </p:pic>
      <p:pic>
        <p:nvPicPr>
          <p:cNvPr id="4" name="Picture 3"/>
          <p:cNvPicPr>
            <a:picLocks noChangeAspect="1"/>
          </p:cNvPicPr>
          <p:nvPr/>
        </p:nvPicPr>
        <p:blipFill>
          <a:blip r:embed="rId3"/>
          <a:stretch>
            <a:fillRect/>
          </a:stretch>
        </p:blipFill>
        <p:spPr>
          <a:xfrm>
            <a:off x="6004829" y="4916129"/>
            <a:ext cx="2686887" cy="1612132"/>
          </a:xfrm>
          <a:prstGeom prst="rect">
            <a:avLst/>
          </a:prstGeom>
        </p:spPr>
      </p:pic>
      <p:sp>
        <p:nvSpPr>
          <p:cNvPr id="6" name="TextBox 5"/>
          <p:cNvSpPr txBox="1"/>
          <p:nvPr/>
        </p:nvSpPr>
        <p:spPr>
          <a:xfrm>
            <a:off x="2528683" y="3834581"/>
            <a:ext cx="4095579" cy="923330"/>
          </a:xfrm>
          <a:prstGeom prst="rect">
            <a:avLst/>
          </a:prstGeom>
          <a:noFill/>
        </p:spPr>
        <p:txBody>
          <a:bodyPr wrap="square" rtlCol="0">
            <a:spAutoFit/>
          </a:bodyPr>
          <a:lstStyle/>
          <a:p>
            <a:r>
              <a:rPr lang="en-US" b="1" i="1" dirty="0" smtClean="0">
                <a:solidFill>
                  <a:srgbClr val="FFFF00"/>
                </a:solidFill>
              </a:rPr>
              <a:t>Carole </a:t>
            </a:r>
            <a:r>
              <a:rPr lang="en-US" b="1" i="1" dirty="0" err="1" smtClean="0">
                <a:solidFill>
                  <a:srgbClr val="FFFF00"/>
                </a:solidFill>
              </a:rPr>
              <a:t>Fakhry</a:t>
            </a:r>
            <a:r>
              <a:rPr lang="en-US" b="1" i="1" dirty="0" smtClean="0">
                <a:solidFill>
                  <a:srgbClr val="FFFF00"/>
                </a:solidFill>
              </a:rPr>
              <a:t>, MD MPH</a:t>
            </a:r>
          </a:p>
          <a:p>
            <a:r>
              <a:rPr lang="en-US" b="1" i="1" dirty="0" smtClean="0">
                <a:solidFill>
                  <a:srgbClr val="FFFF00"/>
                </a:solidFill>
              </a:rPr>
              <a:t>Michael Moore, MD FACS</a:t>
            </a:r>
          </a:p>
          <a:p>
            <a:r>
              <a:rPr lang="en-US" b="1" i="1" dirty="0" smtClean="0">
                <a:solidFill>
                  <a:srgbClr val="FFFF00"/>
                </a:solidFill>
              </a:rPr>
              <a:t>Cheri Ann Nathan, MD FACS</a:t>
            </a:r>
            <a:endParaRPr lang="en-US" b="1" i="1" dirty="0">
              <a:solidFill>
                <a:srgbClr val="FFFF00"/>
              </a:solidFill>
            </a:endParaRPr>
          </a:p>
        </p:txBody>
      </p:sp>
    </p:spTree>
    <p:extLst>
      <p:ext uri="{BB962C8B-B14F-4D97-AF65-F5344CB8AC3E}">
        <p14:creationId xmlns:p14="http://schemas.microsoft.com/office/powerpoint/2010/main" xmlns="" val="1358518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Diagnosis</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solidFill>
                  <a:srgbClr val="FFFF00"/>
                </a:solidFill>
              </a:rPr>
              <a:t>Referral to otolaryngology/ head and neck surgeon</a:t>
            </a:r>
          </a:p>
          <a:p>
            <a:r>
              <a:rPr lang="en-US" b="1" dirty="0" smtClean="0">
                <a:solidFill>
                  <a:srgbClr val="FFFF00"/>
                </a:solidFill>
              </a:rPr>
              <a:t>History, examination. </a:t>
            </a:r>
          </a:p>
          <a:p>
            <a:r>
              <a:rPr lang="en-US" b="1" dirty="0" smtClean="0">
                <a:solidFill>
                  <a:srgbClr val="FFFF00"/>
                </a:solidFill>
              </a:rPr>
              <a:t>Biopsy (neck and primary)</a:t>
            </a:r>
          </a:p>
          <a:p>
            <a:r>
              <a:rPr lang="en-US" b="1" dirty="0" smtClean="0">
                <a:solidFill>
                  <a:srgbClr val="FFFF00"/>
                </a:solidFill>
              </a:rPr>
              <a:t>HPV detection (in situ hybridization or p16 immunohistochemistry)</a:t>
            </a:r>
          </a:p>
          <a:p>
            <a:r>
              <a:rPr lang="en-US" b="1" dirty="0" smtClean="0">
                <a:solidFill>
                  <a:srgbClr val="FFFF00"/>
                </a:solidFill>
              </a:rPr>
              <a:t>Staging </a:t>
            </a:r>
            <a:endParaRPr lang="en-US" b="1" dirty="0">
              <a:solidFill>
                <a:srgbClr val="FFFF00"/>
              </a:solidFill>
            </a:endParaRPr>
          </a:p>
        </p:txBody>
      </p:sp>
    </p:spTree>
    <p:extLst>
      <p:ext uri="{BB962C8B-B14F-4D97-AF65-F5344CB8AC3E}">
        <p14:creationId xmlns:p14="http://schemas.microsoft.com/office/powerpoint/2010/main" xmlns="" val="314257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762000"/>
            <a:ext cx="7772400" cy="1143000"/>
          </a:xfrm>
        </p:spPr>
        <p:txBody>
          <a:bodyPr/>
          <a:lstStyle/>
          <a:p>
            <a:pPr eaLnBrk="1" hangingPunct="1"/>
            <a:r>
              <a:rPr lang="en-US" altLang="en-US" b="1" dirty="0" smtClean="0">
                <a:solidFill>
                  <a:srgbClr val="FFFF00"/>
                </a:solidFill>
              </a:rPr>
              <a:t>Distinct clinical profile</a:t>
            </a:r>
          </a:p>
        </p:txBody>
      </p:sp>
      <p:sp>
        <p:nvSpPr>
          <p:cNvPr id="3" name="Content Placeholder 2"/>
          <p:cNvSpPr>
            <a:spLocks noGrp="1"/>
          </p:cNvSpPr>
          <p:nvPr>
            <p:ph idx="1"/>
          </p:nvPr>
        </p:nvSpPr>
        <p:spPr>
          <a:xfrm>
            <a:off x="533400" y="1905000"/>
            <a:ext cx="7772400" cy="4114800"/>
          </a:xfrm>
        </p:spPr>
        <p:txBody>
          <a:bodyPr/>
          <a:lstStyle/>
          <a:p>
            <a:pPr eaLnBrk="1" hangingPunct="1">
              <a:buFont typeface="Arial" panose="020B0604020202020204" pitchFamily="34" charset="0"/>
              <a:buChar char="•"/>
              <a:defRPr/>
            </a:pPr>
            <a:r>
              <a:rPr lang="en-US" b="1" dirty="0" smtClean="0">
                <a:solidFill>
                  <a:srgbClr val="FFFF00"/>
                </a:solidFill>
              </a:rPr>
              <a:t>Oropharynx:  palatine </a:t>
            </a:r>
            <a:r>
              <a:rPr lang="en-US" b="1" dirty="0">
                <a:solidFill>
                  <a:srgbClr val="FFFF00"/>
                </a:solidFill>
              </a:rPr>
              <a:t>and lingual tonsils</a:t>
            </a:r>
            <a:endParaRPr lang="en-US" b="1" baseline="30000" dirty="0">
              <a:solidFill>
                <a:srgbClr val="FFFF00"/>
              </a:solidFill>
            </a:endParaRPr>
          </a:p>
          <a:p>
            <a:pPr eaLnBrk="1" hangingPunct="1">
              <a:buFont typeface="Arial" panose="020B0604020202020204" pitchFamily="34" charset="0"/>
              <a:buChar char="•"/>
              <a:defRPr/>
            </a:pPr>
            <a:r>
              <a:rPr lang="en-US" b="1" dirty="0" smtClean="0">
                <a:solidFill>
                  <a:srgbClr val="FFFF00"/>
                </a:solidFill>
              </a:rPr>
              <a:t>Unknown primary site </a:t>
            </a:r>
          </a:p>
          <a:p>
            <a:pPr eaLnBrk="1" hangingPunct="1">
              <a:buFont typeface="Arial" panose="020B0604020202020204" pitchFamily="34" charset="0"/>
              <a:buChar char="•"/>
              <a:defRPr/>
            </a:pPr>
            <a:r>
              <a:rPr lang="en-US" b="1" dirty="0" smtClean="0">
                <a:solidFill>
                  <a:srgbClr val="FFFF00"/>
                </a:solidFill>
              </a:rPr>
              <a:t>Smaller primary tumor (earlier T stage)</a:t>
            </a:r>
          </a:p>
          <a:p>
            <a:pPr eaLnBrk="1" hangingPunct="1">
              <a:buFont typeface="Arial" panose="020B0604020202020204" pitchFamily="34" charset="0"/>
              <a:buChar char="•"/>
              <a:defRPr/>
            </a:pPr>
            <a:r>
              <a:rPr lang="en-US" b="1" dirty="0" smtClean="0">
                <a:solidFill>
                  <a:srgbClr val="FFFF00"/>
                </a:solidFill>
              </a:rPr>
              <a:t>Nodal disease at presentation</a:t>
            </a:r>
          </a:p>
          <a:p>
            <a:pPr marL="0" indent="0" eaLnBrk="1" hangingPunct="1">
              <a:buNone/>
              <a:defRPr/>
            </a:pPr>
            <a:endParaRPr lang="en-US" b="1" dirty="0" smtClean="0">
              <a:solidFill>
                <a:srgbClr val="FFFF00"/>
              </a:solidFill>
            </a:endParaRPr>
          </a:p>
        </p:txBody>
      </p:sp>
      <p:sp>
        <p:nvSpPr>
          <p:cNvPr id="2" name="TextBox 1"/>
          <p:cNvSpPr txBox="1"/>
          <p:nvPr/>
        </p:nvSpPr>
        <p:spPr>
          <a:xfrm>
            <a:off x="6629400" y="6049277"/>
            <a:ext cx="1814920" cy="646331"/>
          </a:xfrm>
          <a:prstGeom prst="rect">
            <a:avLst/>
          </a:prstGeom>
          <a:noFill/>
        </p:spPr>
        <p:txBody>
          <a:bodyPr wrap="none" rtlCol="0">
            <a:spAutoFit/>
          </a:bodyPr>
          <a:lstStyle/>
          <a:p>
            <a:r>
              <a:rPr lang="en-US" sz="1200" b="1" dirty="0">
                <a:solidFill>
                  <a:srgbClr val="FFFF00"/>
                </a:solidFill>
                <a:latin typeface="+mn-lt"/>
              </a:rPr>
              <a:t>Fakhry et al JNCI </a:t>
            </a:r>
            <a:r>
              <a:rPr lang="en-US" sz="1200" b="1" dirty="0" smtClean="0">
                <a:solidFill>
                  <a:srgbClr val="FFFF00"/>
                </a:solidFill>
                <a:latin typeface="+mn-lt"/>
              </a:rPr>
              <a:t>2008</a:t>
            </a:r>
          </a:p>
          <a:p>
            <a:r>
              <a:rPr lang="en-US" sz="1200" b="1" dirty="0" smtClean="0">
                <a:solidFill>
                  <a:srgbClr val="FFFF00"/>
                </a:solidFill>
                <a:latin typeface="+mn-lt"/>
              </a:rPr>
              <a:t>Fakhry et al JCO 2008</a:t>
            </a:r>
            <a:endParaRPr lang="en-US" sz="1200" b="1" dirty="0">
              <a:solidFill>
                <a:srgbClr val="FFFF00"/>
              </a:solidFill>
              <a:latin typeface="+mn-lt"/>
            </a:endParaRPr>
          </a:p>
          <a:p>
            <a:endParaRPr lang="en-US" sz="1200" b="1" dirty="0">
              <a:solidFill>
                <a:srgbClr val="FFFF00"/>
              </a:solidFill>
              <a:latin typeface="+mn-lt"/>
            </a:endParaRPr>
          </a:p>
        </p:txBody>
      </p:sp>
    </p:spTree>
    <p:extLst>
      <p:ext uri="{BB962C8B-B14F-4D97-AF65-F5344CB8AC3E}">
        <p14:creationId xmlns:p14="http://schemas.microsoft.com/office/powerpoint/2010/main" xmlns="" val="1091535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z="4000" b="1">
                <a:solidFill>
                  <a:srgbClr val="FFFF00"/>
                </a:solidFill>
                <a:effectLst>
                  <a:outerShdw blurRad="38100" dist="38100" dir="2700000" algn="tl">
                    <a:srgbClr val="000000"/>
                  </a:outerShdw>
                </a:effectLst>
                <a:latin typeface="Arial" charset="0"/>
                <a:cs typeface="+mj-cs"/>
              </a:rPr>
              <a:t>Oropharyngeal cancer: management</a:t>
            </a:r>
          </a:p>
        </p:txBody>
      </p:sp>
      <p:sp>
        <p:nvSpPr>
          <p:cNvPr id="67587" name="Rectangle 3"/>
          <p:cNvSpPr>
            <a:spLocks noGrp="1" noChangeArrowheads="1"/>
          </p:cNvSpPr>
          <p:nvPr>
            <p:ph type="body" idx="1"/>
          </p:nvPr>
        </p:nvSpPr>
        <p:spPr>
          <a:xfrm>
            <a:off x="325830" y="1600200"/>
            <a:ext cx="8229600" cy="4525963"/>
          </a:xfrm>
        </p:spPr>
        <p:txBody>
          <a:bodyPr/>
          <a:lstStyle/>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Arial" charset="0"/>
                <a:cs typeface="+mn-cs"/>
              </a:rPr>
              <a:t>Non surgical</a:t>
            </a:r>
          </a:p>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Arial" charset="0"/>
                <a:cs typeface="+mn-cs"/>
              </a:rPr>
              <a:t>	</a:t>
            </a:r>
            <a:r>
              <a:rPr lang="en-US" sz="2800" b="1" dirty="0" smtClean="0">
                <a:solidFill>
                  <a:srgbClr val="FFFF00"/>
                </a:solidFill>
                <a:effectLst>
                  <a:outerShdw blurRad="38100" dist="38100" dir="2700000" algn="tl">
                    <a:srgbClr val="000000"/>
                  </a:outerShdw>
                </a:effectLst>
                <a:latin typeface="Arial" charset="0"/>
                <a:cs typeface="+mn-cs"/>
              </a:rPr>
              <a:t>Radiation</a:t>
            </a:r>
            <a:endParaRPr lang="en-US" sz="2800" b="1" dirty="0">
              <a:solidFill>
                <a:srgbClr val="FFFF00"/>
              </a:solidFill>
              <a:effectLst>
                <a:outerShdw blurRad="38100" dist="38100" dir="2700000" algn="tl">
                  <a:srgbClr val="000000"/>
                </a:outerShdw>
              </a:effectLst>
              <a:latin typeface="Arial" charset="0"/>
              <a:cs typeface="+mn-cs"/>
            </a:endParaRPr>
          </a:p>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Arial" charset="0"/>
                <a:cs typeface="+mn-cs"/>
              </a:rPr>
              <a:t>	</a:t>
            </a:r>
            <a:r>
              <a:rPr lang="en-US" sz="2800" b="1" dirty="0" err="1" smtClean="0">
                <a:solidFill>
                  <a:srgbClr val="FFFF00"/>
                </a:solidFill>
                <a:effectLst>
                  <a:outerShdw blurRad="38100" dist="38100" dir="2700000" algn="tl">
                    <a:srgbClr val="000000"/>
                  </a:outerShdw>
                </a:effectLst>
                <a:latin typeface="Arial" charset="0"/>
                <a:cs typeface="+mn-cs"/>
              </a:rPr>
              <a:t>Chemoradiation</a:t>
            </a:r>
            <a:endParaRPr lang="en-US" sz="2800" b="1" dirty="0">
              <a:solidFill>
                <a:srgbClr val="FFFF00"/>
              </a:solidFill>
              <a:effectLst>
                <a:outerShdw blurRad="38100" dist="38100" dir="2700000" algn="tl">
                  <a:srgbClr val="000000"/>
                </a:outerShdw>
              </a:effectLst>
              <a:latin typeface="Arial" charset="0"/>
              <a:cs typeface="+mn-cs"/>
            </a:endParaRPr>
          </a:p>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Arial" charset="0"/>
                <a:cs typeface="+mn-cs"/>
              </a:rPr>
              <a:t>Surgical</a:t>
            </a:r>
          </a:p>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Arial" charset="0"/>
                <a:cs typeface="+mn-cs"/>
              </a:rPr>
              <a:t>	Open</a:t>
            </a:r>
          </a:p>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Arial" charset="0"/>
                <a:cs typeface="+mn-cs"/>
              </a:rPr>
              <a:t>	</a:t>
            </a:r>
            <a:r>
              <a:rPr lang="en-US" sz="2800" b="1" dirty="0" err="1">
                <a:solidFill>
                  <a:srgbClr val="FFFF00"/>
                </a:solidFill>
                <a:effectLst>
                  <a:outerShdw blurRad="38100" dist="38100" dir="2700000" algn="tl">
                    <a:srgbClr val="000000"/>
                  </a:outerShdw>
                </a:effectLst>
                <a:latin typeface="Arial" charset="0"/>
                <a:cs typeface="+mn-cs"/>
              </a:rPr>
              <a:t>Transoral</a:t>
            </a:r>
            <a:endParaRPr lang="en-US" sz="2800" b="1" dirty="0">
              <a:solidFill>
                <a:srgbClr val="FFFF00"/>
              </a:solidFill>
              <a:effectLst>
                <a:outerShdw blurRad="38100" dist="38100" dir="2700000" algn="tl">
                  <a:srgbClr val="000000"/>
                </a:outerShdw>
              </a:effectLst>
              <a:latin typeface="Arial" charset="0"/>
              <a:cs typeface="+mn-cs"/>
            </a:endParaRPr>
          </a:p>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Arial" charset="0"/>
                <a:cs typeface="+mn-cs"/>
              </a:rPr>
              <a:t>		-Standard</a:t>
            </a:r>
          </a:p>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Arial" charset="0"/>
                <a:cs typeface="+mn-cs"/>
              </a:rPr>
              <a:t>		</a:t>
            </a:r>
            <a:r>
              <a:rPr lang="en-US" sz="2800" b="1" dirty="0" smtClean="0">
                <a:solidFill>
                  <a:srgbClr val="FFFF00"/>
                </a:solidFill>
                <a:effectLst>
                  <a:outerShdw blurRad="38100" dist="38100" dir="2700000" algn="tl">
                    <a:srgbClr val="000000"/>
                  </a:outerShdw>
                </a:effectLst>
                <a:latin typeface="Arial" charset="0"/>
                <a:cs typeface="+mn-cs"/>
              </a:rPr>
              <a:t>-Robotic resection</a:t>
            </a:r>
            <a:endParaRPr lang="en-US" sz="2800" b="1" dirty="0">
              <a:solidFill>
                <a:srgbClr val="FFFF00"/>
              </a:solidFill>
              <a:effectLst>
                <a:outerShdw blurRad="38100" dist="38100" dir="2700000" algn="tl">
                  <a:srgbClr val="000000"/>
                </a:outerShdw>
              </a:effectLst>
              <a:latin typeface="Arial" charset="0"/>
              <a:cs typeface="+mn-cs"/>
            </a:endParaRPr>
          </a:p>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Arial" charset="0"/>
                <a:cs typeface="+mn-cs"/>
              </a:rPr>
              <a:t>		</a:t>
            </a:r>
            <a:r>
              <a:rPr lang="en-US" sz="2800" b="1" dirty="0" smtClean="0">
                <a:solidFill>
                  <a:srgbClr val="FFFF00"/>
                </a:solidFill>
                <a:effectLst>
                  <a:outerShdw blurRad="38100" dist="38100" dir="2700000" algn="tl">
                    <a:srgbClr val="000000"/>
                  </a:outerShdw>
                </a:effectLst>
                <a:latin typeface="Arial" charset="0"/>
                <a:cs typeface="+mn-cs"/>
              </a:rPr>
              <a:t>-Laser resection</a:t>
            </a:r>
            <a:endParaRPr lang="en-US" sz="2800" b="1" dirty="0">
              <a:solidFill>
                <a:srgbClr val="FFFF00"/>
              </a:solidFill>
              <a:effectLst>
                <a:outerShdw blurRad="38100" dist="38100" dir="2700000" algn="tl">
                  <a:srgbClr val="000000"/>
                </a:outerShdw>
              </a:effectLst>
              <a:latin typeface="Arial" charset="0"/>
              <a:cs typeface="+mn-cs"/>
            </a:endParaRPr>
          </a:p>
        </p:txBody>
      </p:sp>
      <p:pic>
        <p:nvPicPr>
          <p:cNvPr id="34819" name="Picture 5" descr="rapidarc-imr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25590" y="2101732"/>
            <a:ext cx="5294585" cy="2794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24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b="1" dirty="0" smtClean="0">
                <a:solidFill>
                  <a:srgbClr val="FFFF00"/>
                </a:solidFill>
                <a:effectLst>
                  <a:outerShdw blurRad="38100" dist="38100" dir="2700000" algn="tl">
                    <a:srgbClr val="000000"/>
                  </a:outerShdw>
                </a:effectLst>
                <a:latin typeface="Arial" charset="0"/>
                <a:cs typeface="+mj-cs"/>
              </a:rPr>
              <a:t>Side effects of non-surgical therapy</a:t>
            </a:r>
            <a:endParaRPr lang="en-US" sz="4000" b="1" dirty="0">
              <a:solidFill>
                <a:srgbClr val="FFFF00"/>
              </a:solidFill>
              <a:effectLst>
                <a:outerShdw blurRad="38100" dist="38100" dir="2700000" algn="tl">
                  <a:srgbClr val="000000"/>
                </a:outerShdw>
              </a:effectLst>
              <a:latin typeface="Arial" charset="0"/>
              <a:cs typeface="+mj-cs"/>
            </a:endParaRPr>
          </a:p>
        </p:txBody>
      </p:sp>
      <p:sp>
        <p:nvSpPr>
          <p:cNvPr id="13315" name="Rectangle 3"/>
          <p:cNvSpPr>
            <a:spLocks noGrp="1" noChangeArrowheads="1"/>
          </p:cNvSpPr>
          <p:nvPr>
            <p:ph type="body" idx="1"/>
          </p:nvPr>
        </p:nvSpPr>
        <p:spPr>
          <a:xfrm>
            <a:off x="360484" y="1970375"/>
            <a:ext cx="4053220" cy="4525963"/>
          </a:xfrm>
        </p:spPr>
        <p:txBody>
          <a:bodyPr/>
          <a:lstStyle/>
          <a:p>
            <a:pPr eaLnBrk="1" hangingPunct="1">
              <a:defRPr/>
            </a:pPr>
            <a:r>
              <a:rPr lang="en-US" sz="1800" b="1" dirty="0">
                <a:solidFill>
                  <a:srgbClr val="FFFF00"/>
                </a:solidFill>
                <a:effectLst>
                  <a:outerShdw blurRad="38100" dist="38100" dir="2700000" algn="tl">
                    <a:srgbClr val="000000"/>
                  </a:outerShdw>
                </a:effectLst>
                <a:latin typeface="Arial" charset="0"/>
                <a:cs typeface="+mn-cs"/>
              </a:rPr>
              <a:t>T</a:t>
            </a:r>
            <a:r>
              <a:rPr lang="en-US" sz="1800" b="1" dirty="0" smtClean="0">
                <a:solidFill>
                  <a:srgbClr val="FFFF00"/>
                </a:solidFill>
                <a:effectLst>
                  <a:outerShdw blurRad="38100" dist="38100" dir="2700000" algn="tl">
                    <a:srgbClr val="000000"/>
                  </a:outerShdw>
                </a:effectLst>
                <a:latin typeface="Arial" charset="0"/>
                <a:cs typeface="+mn-cs"/>
              </a:rPr>
              <a:t>aste disturbance </a:t>
            </a:r>
            <a:r>
              <a:rPr lang="en-US" sz="1800" b="1" dirty="0">
                <a:solidFill>
                  <a:srgbClr val="FFFF00"/>
                </a:solidFill>
                <a:effectLst>
                  <a:outerShdw blurRad="38100" dist="38100" dir="2700000" algn="tl">
                    <a:srgbClr val="000000"/>
                  </a:outerShdw>
                </a:effectLst>
                <a:latin typeface="Arial" charset="0"/>
                <a:cs typeface="+mn-cs"/>
              </a:rPr>
              <a:t>(88</a:t>
            </a:r>
            <a:r>
              <a:rPr lang="en-US" sz="1800" b="1" dirty="0" smtClean="0">
                <a:solidFill>
                  <a:srgbClr val="FFFF00"/>
                </a:solidFill>
                <a:effectLst>
                  <a:outerShdw blurRad="38100" dist="38100" dir="2700000" algn="tl">
                    <a:srgbClr val="000000"/>
                  </a:outerShdw>
                </a:effectLst>
                <a:latin typeface="Arial" charset="0"/>
                <a:cs typeface="+mn-cs"/>
              </a:rPr>
              <a:t>%)</a:t>
            </a:r>
          </a:p>
          <a:p>
            <a:pPr eaLnBrk="1" hangingPunct="1">
              <a:defRPr/>
            </a:pPr>
            <a:r>
              <a:rPr lang="en-US" sz="1800" b="1" dirty="0" smtClean="0">
                <a:solidFill>
                  <a:srgbClr val="FFFF00"/>
                </a:solidFill>
                <a:effectLst>
                  <a:outerShdw blurRad="38100" dist="38100" dir="2700000" algn="tl">
                    <a:srgbClr val="000000"/>
                  </a:outerShdw>
                </a:effectLst>
                <a:latin typeface="Arial" charset="0"/>
                <a:cs typeface="+mn-cs"/>
              </a:rPr>
              <a:t>Nausea/vomiting (36%)</a:t>
            </a:r>
          </a:p>
          <a:p>
            <a:pPr eaLnBrk="1" hangingPunct="1">
              <a:defRPr/>
            </a:pPr>
            <a:r>
              <a:rPr lang="en-US" sz="1800" b="1" dirty="0">
                <a:solidFill>
                  <a:srgbClr val="FFFF00"/>
                </a:solidFill>
                <a:effectLst>
                  <a:outerShdw blurRad="38100" dist="38100" dir="2700000" algn="tl">
                    <a:srgbClr val="000000"/>
                  </a:outerShdw>
                </a:effectLst>
                <a:latin typeface="Arial" charset="0"/>
                <a:cs typeface="+mn-cs"/>
              </a:rPr>
              <a:t>D</a:t>
            </a:r>
            <a:r>
              <a:rPr lang="en-US" sz="1800" b="1" dirty="0" smtClean="0">
                <a:solidFill>
                  <a:srgbClr val="FFFF00"/>
                </a:solidFill>
                <a:effectLst>
                  <a:outerShdw blurRad="38100" dist="38100" dir="2700000" algn="tl">
                    <a:srgbClr val="000000"/>
                  </a:outerShdw>
                </a:effectLst>
                <a:latin typeface="Arial" charset="0"/>
                <a:cs typeface="+mn-cs"/>
              </a:rPr>
              <a:t>ry mouth (</a:t>
            </a:r>
            <a:r>
              <a:rPr lang="en-US" sz="1800" b="1" dirty="0">
                <a:solidFill>
                  <a:srgbClr val="FFFF00"/>
                </a:solidFill>
                <a:effectLst>
                  <a:outerShdw blurRad="38100" dist="38100" dir="2700000" algn="tl">
                    <a:srgbClr val="000000"/>
                  </a:outerShdw>
                </a:effectLst>
                <a:latin typeface="Arial" charset="0"/>
              </a:rPr>
              <a:t>29-38% </a:t>
            </a:r>
            <a:r>
              <a:rPr lang="en-US" sz="1800" b="1" dirty="0" smtClean="0">
                <a:solidFill>
                  <a:srgbClr val="FFFF00"/>
                </a:solidFill>
                <a:effectLst>
                  <a:outerShdw blurRad="38100" dist="38100" dir="2700000" algn="tl">
                    <a:srgbClr val="000000"/>
                  </a:outerShdw>
                </a:effectLst>
                <a:latin typeface="Arial" charset="0"/>
                <a:cs typeface="+mn-cs"/>
              </a:rPr>
              <a:t>)</a:t>
            </a:r>
          </a:p>
          <a:p>
            <a:pPr eaLnBrk="1" hangingPunct="1">
              <a:defRPr/>
            </a:pPr>
            <a:r>
              <a:rPr lang="en-US" sz="1800" b="1" dirty="0" smtClean="0">
                <a:solidFill>
                  <a:srgbClr val="FFFF00"/>
                </a:solidFill>
                <a:effectLst>
                  <a:outerShdw blurRad="38100" dist="38100" dir="2700000" algn="tl">
                    <a:srgbClr val="000000"/>
                  </a:outerShdw>
                </a:effectLst>
                <a:latin typeface="Arial" charset="0"/>
                <a:cs typeface="+mn-cs"/>
              </a:rPr>
              <a:t>Esophageal stricture </a:t>
            </a:r>
            <a:r>
              <a:rPr lang="en-US" sz="1800" b="1" dirty="0">
                <a:solidFill>
                  <a:srgbClr val="FFFF00"/>
                </a:solidFill>
                <a:effectLst>
                  <a:outerShdw blurRad="38100" dist="38100" dir="2700000" algn="tl">
                    <a:srgbClr val="000000"/>
                  </a:outerShdw>
                </a:effectLst>
                <a:latin typeface="Arial" charset="0"/>
                <a:cs typeface="+mn-cs"/>
              </a:rPr>
              <a:t>(5% )</a:t>
            </a:r>
            <a:endParaRPr lang="en-US" sz="1800" b="1" dirty="0" smtClean="0">
              <a:solidFill>
                <a:srgbClr val="FFFF00"/>
              </a:solidFill>
              <a:effectLst>
                <a:outerShdw blurRad="38100" dist="38100" dir="2700000" algn="tl">
                  <a:srgbClr val="000000"/>
                </a:outerShdw>
              </a:effectLst>
              <a:latin typeface="Arial" charset="0"/>
              <a:cs typeface="+mn-cs"/>
            </a:endParaRPr>
          </a:p>
          <a:p>
            <a:pPr eaLnBrk="1" hangingPunct="1">
              <a:defRPr/>
            </a:pPr>
            <a:r>
              <a:rPr lang="en-US" sz="1800" b="1" dirty="0" smtClean="0">
                <a:solidFill>
                  <a:srgbClr val="FFFF00"/>
                </a:solidFill>
                <a:effectLst>
                  <a:outerShdw blurRad="38100" dist="38100" dir="2700000" algn="tl">
                    <a:srgbClr val="000000"/>
                  </a:outerShdw>
                </a:effectLst>
                <a:latin typeface="Arial" charset="0"/>
                <a:cs typeface="+mn-cs"/>
              </a:rPr>
              <a:t>G-tube dependence longer than 1 year (</a:t>
            </a:r>
            <a:r>
              <a:rPr lang="en-US" sz="1800" b="1" dirty="0">
                <a:solidFill>
                  <a:srgbClr val="FFFF00"/>
                </a:solidFill>
                <a:effectLst>
                  <a:outerShdw blurRad="38100" dist="38100" dir="2700000" algn="tl">
                    <a:srgbClr val="000000"/>
                  </a:outerShdw>
                </a:effectLst>
                <a:latin typeface="Arial" charset="0"/>
              </a:rPr>
              <a:t>9% </a:t>
            </a:r>
            <a:r>
              <a:rPr lang="en-US" sz="1800" b="1" dirty="0" smtClean="0">
                <a:solidFill>
                  <a:srgbClr val="FFFF00"/>
                </a:solidFill>
                <a:effectLst>
                  <a:outerShdw blurRad="38100" dist="38100" dir="2700000" algn="tl">
                    <a:srgbClr val="000000"/>
                  </a:outerShdw>
                </a:effectLst>
                <a:latin typeface="Arial" charset="0"/>
              </a:rPr>
              <a:t>)</a:t>
            </a:r>
            <a:endParaRPr lang="en-US" sz="1800" b="1" dirty="0" smtClean="0">
              <a:solidFill>
                <a:srgbClr val="FFFF00"/>
              </a:solidFill>
              <a:effectLst>
                <a:outerShdw blurRad="38100" dist="38100" dir="2700000" algn="tl">
                  <a:srgbClr val="000000"/>
                </a:outerShdw>
              </a:effectLst>
              <a:latin typeface="Arial" charset="0"/>
              <a:cs typeface="+mn-cs"/>
            </a:endParaRPr>
          </a:p>
          <a:p>
            <a:pPr eaLnBrk="1" hangingPunct="1">
              <a:lnSpc>
                <a:spcPct val="90000"/>
              </a:lnSpc>
              <a:defRPr/>
            </a:pPr>
            <a:r>
              <a:rPr lang="en-US" sz="1800" b="1" dirty="0" smtClean="0">
                <a:solidFill>
                  <a:srgbClr val="FFFF00"/>
                </a:solidFill>
                <a:effectLst>
                  <a:outerShdw blurRad="38100" dist="38100" dir="2700000" algn="tl">
                    <a:srgbClr val="000000"/>
                  </a:outerShdw>
                </a:effectLst>
                <a:latin typeface="Arial" charset="0"/>
              </a:rPr>
              <a:t>Patients treated with radiation demonstrated more dental problems and dry mouth and decreased Quality of Life</a:t>
            </a:r>
            <a:endParaRPr lang="en-US" sz="1800" b="1" dirty="0">
              <a:solidFill>
                <a:srgbClr val="FFFF00"/>
              </a:solidFill>
              <a:effectLst>
                <a:outerShdw blurRad="38100" dist="38100" dir="2700000" algn="tl">
                  <a:srgbClr val="000000"/>
                </a:outerShdw>
              </a:effectLst>
              <a:latin typeface="Arial" charset="0"/>
            </a:endParaRPr>
          </a:p>
          <a:p>
            <a:pPr eaLnBrk="1" hangingPunct="1">
              <a:buFontTx/>
              <a:buNone/>
              <a:defRPr/>
            </a:pPr>
            <a:endParaRPr lang="en-US" sz="2800" b="1" dirty="0" smtClean="0">
              <a:solidFill>
                <a:srgbClr val="FFFF00"/>
              </a:solidFill>
              <a:effectLst>
                <a:outerShdw blurRad="38100" dist="38100" dir="2700000" algn="tl">
                  <a:srgbClr val="000000"/>
                </a:outerShdw>
              </a:effectLst>
              <a:latin typeface="Arial" charset="0"/>
              <a:cs typeface="+mn-cs"/>
            </a:endParaRPr>
          </a:p>
          <a:p>
            <a:pPr eaLnBrk="1" hangingPunct="1">
              <a:buFontTx/>
              <a:buNone/>
              <a:defRPr/>
            </a:pPr>
            <a:endParaRPr lang="en-US" sz="2800" b="1" dirty="0" smtClean="0">
              <a:solidFill>
                <a:srgbClr val="FFFF00"/>
              </a:solidFill>
              <a:effectLst>
                <a:outerShdw blurRad="38100" dist="38100" dir="2700000" algn="tl">
                  <a:srgbClr val="000000"/>
                </a:outerShdw>
              </a:effectLst>
              <a:latin typeface="Arial" charset="0"/>
              <a:cs typeface="+mn-cs"/>
            </a:endParaRPr>
          </a:p>
          <a:p>
            <a:pPr eaLnBrk="1" hangingPunct="1">
              <a:buFontTx/>
              <a:buNone/>
              <a:defRPr/>
            </a:pPr>
            <a:endParaRPr lang="en-US" b="1" dirty="0" smtClean="0">
              <a:solidFill>
                <a:srgbClr val="FFFF00"/>
              </a:solidFill>
              <a:effectLst>
                <a:outerShdw blurRad="38100" dist="38100" dir="2700000" algn="tl">
                  <a:srgbClr val="000000"/>
                </a:outerShdw>
              </a:effectLst>
              <a:latin typeface="Arial" charset="0"/>
              <a:cs typeface="+mn-cs"/>
            </a:endParaRPr>
          </a:p>
          <a:p>
            <a:pPr eaLnBrk="1" hangingPunct="1">
              <a:buFontTx/>
              <a:buNone/>
              <a:defRPr/>
            </a:pPr>
            <a:endParaRPr lang="en-US" b="1" dirty="0">
              <a:solidFill>
                <a:srgbClr val="FFFF00"/>
              </a:solidFill>
              <a:effectLst>
                <a:outerShdw blurRad="38100" dist="38100" dir="2700000" algn="tl">
                  <a:srgbClr val="000000"/>
                </a:outerShdw>
              </a:effectLst>
              <a:latin typeface="Arial" charset="0"/>
              <a:cs typeface="+mn-cs"/>
            </a:endParaRPr>
          </a:p>
        </p:txBody>
      </p:sp>
      <p:pic>
        <p:nvPicPr>
          <p:cNvPr id="2" name="Picture 1"/>
          <p:cNvPicPr>
            <a:picLocks noChangeAspect="1"/>
          </p:cNvPicPr>
          <p:nvPr/>
        </p:nvPicPr>
        <p:blipFill>
          <a:blip r:embed="rId3"/>
          <a:stretch>
            <a:fillRect/>
          </a:stretch>
        </p:blipFill>
        <p:spPr>
          <a:xfrm>
            <a:off x="4619895" y="1970375"/>
            <a:ext cx="4275381" cy="3230288"/>
          </a:xfrm>
          <a:prstGeom prst="rect">
            <a:avLst/>
          </a:prstGeom>
        </p:spPr>
      </p:pic>
      <p:sp>
        <p:nvSpPr>
          <p:cNvPr id="3" name="TextBox 2"/>
          <p:cNvSpPr txBox="1"/>
          <p:nvPr/>
        </p:nvSpPr>
        <p:spPr>
          <a:xfrm>
            <a:off x="4838848" y="5491503"/>
            <a:ext cx="3656505" cy="861774"/>
          </a:xfrm>
          <a:prstGeom prst="rect">
            <a:avLst/>
          </a:prstGeom>
          <a:noFill/>
        </p:spPr>
        <p:txBody>
          <a:bodyPr wrap="square" rtlCol="0">
            <a:spAutoFit/>
          </a:bodyPr>
          <a:lstStyle/>
          <a:p>
            <a:r>
              <a:rPr lang="en-US" sz="1000" b="1" dirty="0" smtClean="0">
                <a:solidFill>
                  <a:schemeClr val="bg1"/>
                </a:solidFill>
              </a:rPr>
              <a:t>jpalliativecare.com, </a:t>
            </a:r>
            <a:r>
              <a:rPr lang="en-US" sz="1000" b="1" dirty="0" err="1" smtClean="0">
                <a:solidFill>
                  <a:schemeClr val="bg1"/>
                </a:solidFill>
                <a:effectLst>
                  <a:outerShdw blurRad="38100" dist="38100" dir="2700000" algn="tl">
                    <a:srgbClr val="000000"/>
                  </a:outerShdw>
                </a:effectLst>
                <a:latin typeface="Arial" charset="0"/>
              </a:rPr>
              <a:t>Irune</a:t>
            </a:r>
            <a:r>
              <a:rPr lang="en-US" sz="1000" b="1" dirty="0">
                <a:solidFill>
                  <a:schemeClr val="bg1"/>
                </a:solidFill>
                <a:effectLst>
                  <a:outerShdw blurRad="38100" dist="38100" dir="2700000" algn="tl">
                    <a:srgbClr val="000000"/>
                  </a:outerShdw>
                </a:effectLst>
                <a:latin typeface="Arial" charset="0"/>
              </a:rPr>
              <a:t>, et al, </a:t>
            </a:r>
            <a:r>
              <a:rPr lang="en-US" sz="1000" b="1" dirty="0" smtClean="0">
                <a:solidFill>
                  <a:schemeClr val="bg1"/>
                </a:solidFill>
                <a:effectLst>
                  <a:outerShdw blurRad="38100" dist="38100" dir="2700000" algn="tl">
                    <a:srgbClr val="000000"/>
                  </a:outerShdw>
                </a:effectLst>
                <a:latin typeface="Arial" charset="0"/>
              </a:rPr>
              <a:t>2014, </a:t>
            </a:r>
            <a:r>
              <a:rPr lang="en-US" sz="1000" b="1" dirty="0" err="1" smtClean="0">
                <a:solidFill>
                  <a:schemeClr val="bg1"/>
                </a:solidFill>
                <a:effectLst>
                  <a:outerShdw blurRad="38100" dist="38100" dir="2700000" algn="tl">
                    <a:srgbClr val="000000"/>
                  </a:outerShdw>
                </a:effectLst>
                <a:latin typeface="Arial" charset="0"/>
              </a:rPr>
              <a:t>Kocak-Uzel</a:t>
            </a:r>
            <a:r>
              <a:rPr lang="en-US" sz="1000" b="1" dirty="0">
                <a:solidFill>
                  <a:schemeClr val="bg1"/>
                </a:solidFill>
                <a:effectLst>
                  <a:outerShdw blurRad="38100" dist="38100" dir="2700000" algn="tl">
                    <a:srgbClr val="000000"/>
                  </a:outerShdw>
                </a:effectLst>
                <a:latin typeface="Arial" charset="0"/>
              </a:rPr>
              <a:t>, et al, </a:t>
            </a:r>
            <a:r>
              <a:rPr lang="en-US" sz="1000" b="1" dirty="0" smtClean="0">
                <a:solidFill>
                  <a:schemeClr val="bg1"/>
                </a:solidFill>
                <a:effectLst>
                  <a:outerShdw blurRad="38100" dist="38100" dir="2700000" algn="tl">
                    <a:srgbClr val="000000"/>
                  </a:outerShdw>
                </a:effectLst>
                <a:latin typeface="Arial" charset="0"/>
              </a:rPr>
              <a:t>2014, </a:t>
            </a:r>
            <a:r>
              <a:rPr lang="en-US" sz="1000" b="1" dirty="0">
                <a:solidFill>
                  <a:schemeClr val="bg1"/>
                </a:solidFill>
                <a:effectLst>
                  <a:outerShdw blurRad="38100" dist="38100" dir="2700000" algn="tl">
                    <a:srgbClr val="000000"/>
                  </a:outerShdw>
                </a:effectLst>
                <a:latin typeface="Arial" charset="0"/>
              </a:rPr>
              <a:t>Nutting, et al, </a:t>
            </a:r>
            <a:r>
              <a:rPr lang="en-US" sz="1000" b="1" dirty="0" smtClean="0">
                <a:solidFill>
                  <a:schemeClr val="bg1"/>
                </a:solidFill>
                <a:effectLst>
                  <a:outerShdw blurRad="38100" dist="38100" dir="2700000" algn="tl">
                    <a:srgbClr val="000000"/>
                  </a:outerShdw>
                </a:effectLst>
                <a:latin typeface="Arial" charset="0"/>
              </a:rPr>
              <a:t>2011, </a:t>
            </a:r>
            <a:r>
              <a:rPr lang="en-US" sz="1000" b="1" dirty="0">
                <a:solidFill>
                  <a:schemeClr val="bg1"/>
                </a:solidFill>
                <a:effectLst>
                  <a:outerShdw blurRad="38100" dist="38100" dir="2700000" algn="tl">
                    <a:srgbClr val="000000"/>
                  </a:outerShdw>
                </a:effectLst>
                <a:latin typeface="Arial" charset="0"/>
              </a:rPr>
              <a:t>McBride, et al, </a:t>
            </a:r>
            <a:r>
              <a:rPr lang="en-US" sz="1000" b="1" dirty="0" smtClean="0">
                <a:solidFill>
                  <a:schemeClr val="bg1"/>
                </a:solidFill>
                <a:effectLst>
                  <a:outerShdw blurRad="38100" dist="38100" dir="2700000" algn="tl">
                    <a:srgbClr val="000000"/>
                  </a:outerShdw>
                </a:effectLst>
                <a:latin typeface="Arial" charset="0"/>
              </a:rPr>
              <a:t>2014, </a:t>
            </a:r>
            <a:r>
              <a:rPr lang="en-US" sz="1000" b="1" dirty="0">
                <a:solidFill>
                  <a:schemeClr val="bg1"/>
                </a:solidFill>
                <a:effectLst>
                  <a:outerShdw blurRad="38100" dist="38100" dir="2700000" algn="tl">
                    <a:srgbClr val="000000"/>
                  </a:outerShdw>
                </a:effectLst>
                <a:latin typeface="Arial" charset="0"/>
              </a:rPr>
              <a:t>Broglie, et al, Laryngoscope, 2013</a:t>
            </a:r>
          </a:p>
          <a:p>
            <a:endParaRPr lang="en-US" sz="1000" b="1" dirty="0" smtClean="0">
              <a:solidFill>
                <a:schemeClr val="bg1"/>
              </a:solidFill>
              <a:effectLst>
                <a:outerShdw blurRad="38100" dist="38100" dir="2700000" algn="tl">
                  <a:srgbClr val="000000"/>
                </a:outerShdw>
              </a:effectLst>
              <a:latin typeface="Arial" charset="0"/>
            </a:endParaRPr>
          </a:p>
          <a:p>
            <a:endParaRPr lang="en-US" sz="1000" b="1" dirty="0">
              <a:solidFill>
                <a:schemeClr val="bg1"/>
              </a:solidFill>
            </a:endParaRPr>
          </a:p>
        </p:txBody>
      </p:sp>
    </p:spTree>
    <p:extLst>
      <p:ext uri="{BB962C8B-B14F-4D97-AF65-F5344CB8AC3E}">
        <p14:creationId xmlns:p14="http://schemas.microsoft.com/office/powerpoint/2010/main" xmlns="" val="2970992962"/>
      </p:ext>
    </p:extLst>
  </p:cSld>
  <p:clrMapOvr>
    <a:masterClrMapping/>
  </p:clrMapOvr>
  <p:transition advTm="3321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Cost of HPV-related OPSCC</a:t>
            </a:r>
            <a:endParaRPr lang="en-US" dirty="0">
              <a:solidFill>
                <a:srgbClr val="FFFF00"/>
              </a:solidFill>
            </a:endParaRPr>
          </a:p>
        </p:txBody>
      </p:sp>
      <p:sp>
        <p:nvSpPr>
          <p:cNvPr id="3" name="Content Placeholder 2"/>
          <p:cNvSpPr>
            <a:spLocks noGrp="1"/>
          </p:cNvSpPr>
          <p:nvPr>
            <p:ph idx="1"/>
          </p:nvPr>
        </p:nvSpPr>
        <p:spPr/>
        <p:txBody>
          <a:bodyPr/>
          <a:lstStyle/>
          <a:p>
            <a:pPr>
              <a:defRPr/>
            </a:pPr>
            <a:r>
              <a:rPr lang="en-US" b="1" dirty="0" smtClean="0">
                <a:solidFill>
                  <a:srgbClr val="FFFF00"/>
                </a:solidFill>
              </a:rPr>
              <a:t>12,989 new cases annually</a:t>
            </a:r>
          </a:p>
          <a:p>
            <a:pPr>
              <a:defRPr/>
            </a:pPr>
            <a:r>
              <a:rPr lang="en-US" b="1" dirty="0" err="1" smtClean="0">
                <a:solidFill>
                  <a:srgbClr val="FFFF00"/>
                </a:solidFill>
              </a:rPr>
              <a:t>Chesson</a:t>
            </a:r>
            <a:r>
              <a:rPr lang="en-US" b="1" dirty="0" smtClean="0">
                <a:solidFill>
                  <a:srgbClr val="FFFF00"/>
                </a:solidFill>
              </a:rPr>
              <a:t>, et al, 2012 (2004-2007 data)</a:t>
            </a:r>
          </a:p>
          <a:p>
            <a:pPr lvl="1">
              <a:defRPr/>
            </a:pPr>
            <a:r>
              <a:rPr lang="en-US" b="1" dirty="0" smtClean="0">
                <a:solidFill>
                  <a:srgbClr val="FFFF00"/>
                </a:solidFill>
              </a:rPr>
              <a:t>Mean lifetime cost per new case is $43,200, with societal cost of $306 million</a:t>
            </a:r>
          </a:p>
          <a:p>
            <a:pPr>
              <a:defRPr/>
            </a:pPr>
            <a:r>
              <a:rPr lang="en-US" b="1" dirty="0" smtClean="0">
                <a:solidFill>
                  <a:srgbClr val="FFFF00"/>
                </a:solidFill>
              </a:rPr>
              <a:t>Incidence has more than doubled since then!!</a:t>
            </a:r>
            <a:endParaRPr lang="en-US" b="1" dirty="0">
              <a:solidFill>
                <a:srgbClr val="FFFF00"/>
              </a:solidFill>
            </a:endParaRPr>
          </a:p>
        </p:txBody>
      </p:sp>
    </p:spTree>
    <p:extLst>
      <p:ext uri="{BB962C8B-B14F-4D97-AF65-F5344CB8AC3E}">
        <p14:creationId xmlns:p14="http://schemas.microsoft.com/office/powerpoint/2010/main" xmlns="" val="263746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069"/>
            <a:ext cx="8229600" cy="1143000"/>
          </a:xfrm>
        </p:spPr>
        <p:txBody>
          <a:bodyPr/>
          <a:lstStyle/>
          <a:p>
            <a:r>
              <a:rPr lang="en-US" b="1" dirty="0" smtClean="0">
                <a:solidFill>
                  <a:srgbClr val="FFFF00"/>
                </a:solidFill>
              </a:rPr>
              <a:t>Oral HPV transmission</a:t>
            </a:r>
            <a:endParaRPr lang="en-US" b="1" dirty="0">
              <a:solidFill>
                <a:srgbClr val="FFFF00"/>
              </a:solidFill>
            </a:endParaRPr>
          </a:p>
        </p:txBody>
      </p:sp>
      <p:sp>
        <p:nvSpPr>
          <p:cNvPr id="6" name="TextBox 5"/>
          <p:cNvSpPr txBox="1"/>
          <p:nvPr/>
        </p:nvSpPr>
        <p:spPr>
          <a:xfrm>
            <a:off x="285749" y="1905000"/>
            <a:ext cx="8656027"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FF00"/>
                </a:solidFill>
                <a:latin typeface="+mj-lt"/>
                <a:cs typeface="Times" panose="02020603050405020304" pitchFamily="18" charset="0"/>
              </a:rPr>
              <a:t>Oral HPV is not casually transmitted (i.e., by sharing drinks, kiss on the cheek</a:t>
            </a:r>
            <a:r>
              <a:rPr lang="en-US" sz="2800" dirty="0" smtClean="0">
                <a:solidFill>
                  <a:srgbClr val="FFFF00"/>
                </a:solidFill>
                <a:latin typeface="+mj-lt"/>
                <a:cs typeface="Times" panose="02020603050405020304" pitchFamily="18" charset="0"/>
              </a:rPr>
              <a:t>)</a:t>
            </a:r>
          </a:p>
          <a:p>
            <a:pPr marL="457200" indent="-457200">
              <a:buFont typeface="Arial" panose="020B0604020202020204" pitchFamily="34" charset="0"/>
              <a:buChar char="•"/>
            </a:pPr>
            <a:endParaRPr lang="en-US" sz="2800" dirty="0">
              <a:solidFill>
                <a:srgbClr val="FFFF00"/>
              </a:solidFill>
              <a:latin typeface="+mj-lt"/>
              <a:cs typeface="Times" panose="02020603050405020304" pitchFamily="18" charset="0"/>
            </a:endParaRPr>
          </a:p>
          <a:p>
            <a:pPr marL="457200" indent="-457200">
              <a:buFont typeface="Arial" panose="020B0604020202020204" pitchFamily="34" charset="0"/>
              <a:buChar char="•"/>
            </a:pPr>
            <a:r>
              <a:rPr lang="en-US" sz="2800" dirty="0">
                <a:solidFill>
                  <a:srgbClr val="FFFF00"/>
                </a:solidFill>
                <a:latin typeface="+mj-lt"/>
                <a:cs typeface="Times" panose="02020603050405020304" pitchFamily="18" charset="0"/>
              </a:rPr>
              <a:t>Partners have likely already shared any </a:t>
            </a:r>
            <a:r>
              <a:rPr lang="en-US" sz="2800" dirty="0" smtClean="0">
                <a:solidFill>
                  <a:srgbClr val="FFFF00"/>
                </a:solidFill>
                <a:latin typeface="+mj-lt"/>
                <a:cs typeface="Times" panose="02020603050405020304" pitchFamily="18" charset="0"/>
              </a:rPr>
              <a:t>infections</a:t>
            </a:r>
          </a:p>
          <a:p>
            <a:pPr marL="457200" indent="-457200">
              <a:buFont typeface="Arial" panose="020B0604020202020204" pitchFamily="34" charset="0"/>
              <a:buChar char="•"/>
            </a:pPr>
            <a:endParaRPr lang="en-US" sz="2800" dirty="0">
              <a:solidFill>
                <a:srgbClr val="FFFF00"/>
              </a:solidFill>
              <a:latin typeface="+mj-lt"/>
              <a:cs typeface="Times" panose="02020603050405020304" pitchFamily="18" charset="0"/>
            </a:endParaRPr>
          </a:p>
          <a:p>
            <a:pPr marL="457200" indent="-457200">
              <a:buFont typeface="Arial" panose="020B0604020202020204" pitchFamily="34" charset="0"/>
              <a:buChar char="•"/>
            </a:pPr>
            <a:r>
              <a:rPr lang="en-US" sz="2800" dirty="0">
                <a:solidFill>
                  <a:srgbClr val="FFFF00"/>
                </a:solidFill>
                <a:latin typeface="+mj-lt"/>
                <a:cs typeface="Times" panose="02020603050405020304" pitchFamily="18" charset="0"/>
              </a:rPr>
              <a:t>With new partners, discuss protection methods (e.g., condoms, barrier protection</a:t>
            </a:r>
            <a:r>
              <a:rPr lang="en-US" sz="2800" dirty="0" smtClean="0">
                <a:solidFill>
                  <a:srgbClr val="FFFF00"/>
                </a:solidFill>
                <a:latin typeface="+mj-lt"/>
                <a:cs typeface="Times" panose="02020603050405020304" pitchFamily="18" charset="0"/>
              </a:rPr>
              <a:t>)</a:t>
            </a:r>
          </a:p>
          <a:p>
            <a:pPr marL="457200" indent="-457200">
              <a:buFont typeface="Arial" panose="020B0604020202020204" pitchFamily="34" charset="0"/>
              <a:buChar char="•"/>
            </a:pPr>
            <a:endParaRPr lang="en-US" sz="2800" dirty="0">
              <a:solidFill>
                <a:srgbClr val="FFFF00"/>
              </a:solidFill>
              <a:latin typeface="+mj-lt"/>
              <a:cs typeface="Times" panose="02020603050405020304" pitchFamily="18" charset="0"/>
            </a:endParaRPr>
          </a:p>
          <a:p>
            <a:pPr marL="457200" indent="-457200">
              <a:buFont typeface="Arial" panose="020B0604020202020204" pitchFamily="34" charset="0"/>
              <a:buChar char="•"/>
            </a:pPr>
            <a:r>
              <a:rPr lang="en-US" sz="2800" dirty="0">
                <a:solidFill>
                  <a:srgbClr val="FFFF00"/>
                </a:solidFill>
                <a:latin typeface="+mj-lt"/>
                <a:cs typeface="Times" panose="02020603050405020304" pitchFamily="18" charset="0"/>
              </a:rPr>
              <a:t>Exposure </a:t>
            </a:r>
            <a:r>
              <a:rPr lang="en-US" sz="2800" dirty="0" smtClean="0">
                <a:solidFill>
                  <a:srgbClr val="FFFF00"/>
                </a:solidFill>
                <a:latin typeface="+mj-lt"/>
                <a:cs typeface="Times" panose="02020603050405020304" pitchFamily="18" charset="0"/>
              </a:rPr>
              <a:t>does not mean </a:t>
            </a:r>
            <a:r>
              <a:rPr lang="en-US" sz="2800" dirty="0">
                <a:solidFill>
                  <a:srgbClr val="FFFF00"/>
                </a:solidFill>
                <a:latin typeface="+mj-lt"/>
                <a:cs typeface="Times" panose="02020603050405020304" pitchFamily="18" charset="0"/>
              </a:rPr>
              <a:t>cancer</a:t>
            </a:r>
          </a:p>
        </p:txBody>
      </p:sp>
    </p:spTree>
    <p:extLst>
      <p:ext uri="{BB962C8B-B14F-4D97-AF65-F5344CB8AC3E}">
        <p14:creationId xmlns:p14="http://schemas.microsoft.com/office/powerpoint/2010/main" xmlns="" val="3988844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Partner’s level of risk…</a:t>
            </a:r>
            <a:endParaRPr lang="en-US" b="1" dirty="0">
              <a:solidFill>
                <a:srgbClr val="FFFF00"/>
              </a:solidFill>
            </a:endParaRPr>
          </a:p>
        </p:txBody>
      </p:sp>
      <p:sp>
        <p:nvSpPr>
          <p:cNvPr id="6" name="TextBox 5"/>
          <p:cNvSpPr txBox="1"/>
          <p:nvPr/>
        </p:nvSpPr>
        <p:spPr>
          <a:xfrm>
            <a:off x="386861" y="1417638"/>
            <a:ext cx="8537331"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FF00"/>
                </a:solidFill>
                <a:latin typeface="+mj-lt"/>
                <a:cs typeface="Times" panose="02020603050405020304" pitchFamily="18" charset="0"/>
              </a:rPr>
              <a:t>Rate of oral HPV infection among partners is same as that among general population (no increased risk</a:t>
            </a:r>
            <a:r>
              <a:rPr lang="en-US" sz="2800" dirty="0" smtClean="0">
                <a:solidFill>
                  <a:srgbClr val="FFFF00"/>
                </a:solidFill>
                <a:latin typeface="+mj-lt"/>
                <a:cs typeface="Times" panose="02020603050405020304" pitchFamily="18" charset="0"/>
              </a:rPr>
              <a:t>)</a:t>
            </a:r>
          </a:p>
          <a:p>
            <a:pPr marL="457200" indent="-457200">
              <a:buFont typeface="Arial" panose="020B0604020202020204" pitchFamily="34" charset="0"/>
              <a:buChar char="•"/>
            </a:pPr>
            <a:endParaRPr lang="en-US" sz="2800" dirty="0">
              <a:solidFill>
                <a:srgbClr val="FFFF00"/>
              </a:solidFill>
              <a:latin typeface="+mj-lt"/>
              <a:cs typeface="Times" panose="02020603050405020304" pitchFamily="18" charset="0"/>
            </a:endParaRPr>
          </a:p>
          <a:p>
            <a:pPr marL="457200" indent="-457200">
              <a:buFont typeface="Arial" panose="020B0604020202020204" pitchFamily="34" charset="0"/>
              <a:buChar char="•"/>
            </a:pPr>
            <a:r>
              <a:rPr lang="en-US" sz="2800" dirty="0">
                <a:solidFill>
                  <a:srgbClr val="FFFF00"/>
                </a:solidFill>
                <a:latin typeface="+mj-lt"/>
                <a:cs typeface="Times" panose="02020603050405020304" pitchFamily="18" charset="0"/>
              </a:rPr>
              <a:t>Partners of patients with HPV-associated HNSCC </a:t>
            </a:r>
            <a:r>
              <a:rPr lang="en-US" sz="2800" i="1" dirty="0">
                <a:solidFill>
                  <a:srgbClr val="FFFF00"/>
                </a:solidFill>
                <a:latin typeface="+mj-lt"/>
                <a:cs typeface="Times" panose="02020603050405020304" pitchFamily="18" charset="0"/>
              </a:rPr>
              <a:t>may</a:t>
            </a:r>
            <a:r>
              <a:rPr lang="en-US" sz="2800" dirty="0">
                <a:solidFill>
                  <a:srgbClr val="FFFF00"/>
                </a:solidFill>
                <a:latin typeface="+mj-lt"/>
                <a:cs typeface="Times" panose="02020603050405020304" pitchFamily="18" charset="0"/>
              </a:rPr>
              <a:t> have slightly higher rates of HPV-associated cancers (anal, penile, oropharyngeal) but these cancers remain </a:t>
            </a:r>
            <a:r>
              <a:rPr lang="en-US" sz="2800" dirty="0" smtClean="0">
                <a:solidFill>
                  <a:srgbClr val="FFFF00"/>
                </a:solidFill>
                <a:latin typeface="+mj-lt"/>
                <a:cs typeface="Times" panose="02020603050405020304" pitchFamily="18" charset="0"/>
              </a:rPr>
              <a:t>rare</a:t>
            </a:r>
          </a:p>
          <a:p>
            <a:pPr marL="457200" indent="-457200">
              <a:buFont typeface="Arial" panose="020B0604020202020204" pitchFamily="34" charset="0"/>
              <a:buChar char="•"/>
            </a:pPr>
            <a:endParaRPr lang="en-US" sz="2800" dirty="0">
              <a:solidFill>
                <a:srgbClr val="FFFF00"/>
              </a:solidFill>
              <a:latin typeface="+mj-lt"/>
              <a:cs typeface="Times" panose="02020603050405020304" pitchFamily="18" charset="0"/>
            </a:endParaRPr>
          </a:p>
          <a:p>
            <a:pPr marL="457200" indent="-457200">
              <a:buFont typeface="Arial" panose="020B0604020202020204" pitchFamily="34" charset="0"/>
              <a:buChar char="•"/>
            </a:pPr>
            <a:r>
              <a:rPr lang="en-US" sz="2800" dirty="0">
                <a:solidFill>
                  <a:srgbClr val="FFFF00"/>
                </a:solidFill>
                <a:latin typeface="+mj-lt"/>
                <a:cs typeface="Times" panose="02020603050405020304" pitchFamily="18" charset="0"/>
              </a:rPr>
              <a:t>Chances of developing these cancers remain low overall</a:t>
            </a:r>
          </a:p>
        </p:txBody>
      </p:sp>
      <p:sp>
        <p:nvSpPr>
          <p:cNvPr id="4" name="Footer Placeholder 5"/>
          <p:cNvSpPr>
            <a:spLocks noGrp="1"/>
          </p:cNvSpPr>
          <p:nvPr>
            <p:ph type="ftr" sz="quarter" idx="11"/>
          </p:nvPr>
        </p:nvSpPr>
        <p:spPr>
          <a:xfrm>
            <a:off x="6605581" y="6343411"/>
            <a:ext cx="2171700" cy="304800"/>
          </a:xfrm>
        </p:spPr>
        <p:txBody>
          <a:bodyPr/>
          <a:lstStyle/>
          <a:p>
            <a:pPr>
              <a:defRPr/>
            </a:pPr>
            <a:r>
              <a:rPr lang="en-US" altLang="en-US" sz="1000" dirty="0" smtClean="0">
                <a:solidFill>
                  <a:schemeClr val="bg1"/>
                </a:solidFill>
              </a:rPr>
              <a:t>D’Souza </a:t>
            </a:r>
            <a:r>
              <a:rPr lang="en-US" altLang="en-US" sz="1000" dirty="0">
                <a:solidFill>
                  <a:schemeClr val="bg1"/>
                </a:solidFill>
              </a:rPr>
              <a:t>et al. JCO </a:t>
            </a:r>
            <a:r>
              <a:rPr lang="en-US" altLang="en-US" sz="1000" dirty="0" smtClean="0">
                <a:solidFill>
                  <a:schemeClr val="bg1"/>
                </a:solidFill>
              </a:rPr>
              <a:t>2014Uken et al. </a:t>
            </a:r>
            <a:r>
              <a:rPr lang="en-US" altLang="en-US" sz="1000" dirty="0" err="1" smtClean="0">
                <a:solidFill>
                  <a:schemeClr val="bg1"/>
                </a:solidFill>
              </a:rPr>
              <a:t>Eur</a:t>
            </a:r>
            <a:r>
              <a:rPr lang="en-US" altLang="en-US" sz="1000" dirty="0" smtClean="0">
                <a:solidFill>
                  <a:schemeClr val="bg1"/>
                </a:solidFill>
              </a:rPr>
              <a:t> Arch Oto 2016</a:t>
            </a:r>
            <a:endParaRPr lang="en-US" altLang="en-US" sz="1000" dirty="0">
              <a:solidFill>
                <a:schemeClr val="bg1"/>
              </a:solidFill>
            </a:endParaRPr>
          </a:p>
        </p:txBody>
      </p:sp>
    </p:spTree>
    <p:extLst>
      <p:ext uri="{BB962C8B-B14F-4D97-AF65-F5344CB8AC3E}">
        <p14:creationId xmlns:p14="http://schemas.microsoft.com/office/powerpoint/2010/main" xmlns="" val="340089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b="1">
                <a:solidFill>
                  <a:srgbClr val="FFFF00"/>
                </a:solidFill>
                <a:effectLst>
                  <a:outerShdw blurRad="38100" dist="38100" dir="2700000" algn="tl">
                    <a:srgbClr val="000000"/>
                  </a:outerShdw>
                </a:effectLst>
                <a:latin typeface="Arial" charset="0"/>
                <a:cs typeface="+mj-cs"/>
              </a:rPr>
              <a:t>Goals of vaccination</a:t>
            </a:r>
          </a:p>
        </p:txBody>
      </p:sp>
      <p:sp>
        <p:nvSpPr>
          <p:cNvPr id="8195" name="Content Placeholder 2"/>
          <p:cNvSpPr>
            <a:spLocks noGrp="1"/>
          </p:cNvSpPr>
          <p:nvPr>
            <p:ph idx="1"/>
          </p:nvPr>
        </p:nvSpPr>
        <p:spPr>
          <a:xfrm>
            <a:off x="13855" y="1237023"/>
            <a:ext cx="5153890" cy="4525963"/>
          </a:xfrm>
        </p:spPr>
        <p:txBody>
          <a:bodyPr/>
          <a:lstStyle/>
          <a:p>
            <a:pPr marL="342900" lvl="1" indent="-342900" eaLnBrk="1" hangingPunct="1">
              <a:buFontTx/>
              <a:buChar char="•"/>
              <a:defRPr/>
            </a:pPr>
            <a:r>
              <a:rPr lang="en-US" b="1" dirty="0" smtClean="0">
                <a:solidFill>
                  <a:srgbClr val="FFFF00"/>
                </a:solidFill>
                <a:effectLst>
                  <a:outerShdw blurRad="38100" dist="38100" dir="2700000" algn="tl">
                    <a:srgbClr val="000000"/>
                  </a:outerShdw>
                </a:effectLst>
                <a:latin typeface="Arial" charset="0"/>
              </a:rPr>
              <a:t>Shown to effectively prevent </a:t>
            </a:r>
            <a:r>
              <a:rPr lang="en-US" b="1" dirty="0" err="1" smtClean="0">
                <a:solidFill>
                  <a:srgbClr val="FF0000"/>
                </a:solidFill>
                <a:effectLst>
                  <a:outerShdw blurRad="38100" dist="38100" dir="2700000" algn="tl">
                    <a:srgbClr val="000000"/>
                  </a:outerShdw>
                </a:effectLst>
                <a:latin typeface="Arial" charset="0"/>
              </a:rPr>
              <a:t>anogenital</a:t>
            </a:r>
            <a:r>
              <a:rPr lang="en-US" b="1" dirty="0" smtClean="0">
                <a:solidFill>
                  <a:srgbClr val="FF0000"/>
                </a:solidFill>
                <a:effectLst>
                  <a:outerShdw blurRad="38100" dist="38100" dir="2700000" algn="tl">
                    <a:srgbClr val="000000"/>
                  </a:outerShdw>
                </a:effectLst>
                <a:latin typeface="Arial" charset="0"/>
              </a:rPr>
              <a:t> </a:t>
            </a:r>
            <a:r>
              <a:rPr lang="en-US" b="1" dirty="0">
                <a:solidFill>
                  <a:srgbClr val="FF0000"/>
                </a:solidFill>
                <a:effectLst>
                  <a:outerShdw blurRad="38100" dist="38100" dir="2700000" algn="tl">
                    <a:srgbClr val="000000"/>
                  </a:outerShdw>
                </a:effectLst>
                <a:latin typeface="Arial" charset="0"/>
              </a:rPr>
              <a:t>HPV infection, </a:t>
            </a:r>
            <a:r>
              <a:rPr lang="en-US" b="1" dirty="0" err="1">
                <a:solidFill>
                  <a:srgbClr val="FF0000"/>
                </a:solidFill>
                <a:effectLst>
                  <a:outerShdw blurRad="38100" dist="38100" dir="2700000" algn="tl">
                    <a:srgbClr val="000000"/>
                  </a:outerShdw>
                </a:effectLst>
                <a:latin typeface="Arial" charset="0"/>
              </a:rPr>
              <a:t>premalignancy</a:t>
            </a:r>
            <a:r>
              <a:rPr lang="en-US" b="1" dirty="0">
                <a:solidFill>
                  <a:srgbClr val="FF0000"/>
                </a:solidFill>
                <a:effectLst>
                  <a:outerShdw blurRad="38100" dist="38100" dir="2700000" algn="tl">
                    <a:srgbClr val="000000"/>
                  </a:outerShdw>
                </a:effectLst>
                <a:latin typeface="Arial" charset="0"/>
              </a:rPr>
              <a:t> and cancer </a:t>
            </a:r>
            <a:endParaRPr lang="en-US" b="1" dirty="0" smtClean="0">
              <a:solidFill>
                <a:srgbClr val="FFFF00"/>
              </a:solidFill>
              <a:effectLst>
                <a:outerShdw blurRad="38100" dist="38100" dir="2700000" algn="tl">
                  <a:srgbClr val="000000"/>
                </a:outerShdw>
              </a:effectLst>
              <a:latin typeface="Arial" charset="0"/>
              <a:cs typeface="+mn-cs"/>
            </a:endParaRPr>
          </a:p>
          <a:p>
            <a:pPr eaLnBrk="1" hangingPunct="1">
              <a:defRPr/>
            </a:pPr>
            <a:r>
              <a:rPr lang="en-US" b="1" dirty="0" smtClean="0">
                <a:solidFill>
                  <a:srgbClr val="FFFF00"/>
                </a:solidFill>
                <a:effectLst>
                  <a:outerShdw blurRad="38100" dist="38100" dir="2700000" algn="tl">
                    <a:srgbClr val="000000"/>
                  </a:outerShdw>
                </a:effectLst>
                <a:latin typeface="Arial" charset="0"/>
                <a:cs typeface="+mn-cs"/>
              </a:rPr>
              <a:t>Impart </a:t>
            </a:r>
            <a:r>
              <a:rPr lang="en-US" b="1" dirty="0">
                <a:solidFill>
                  <a:srgbClr val="FFFF00"/>
                </a:solidFill>
                <a:effectLst>
                  <a:outerShdw blurRad="38100" dist="38100" dir="2700000" algn="tl">
                    <a:srgbClr val="000000"/>
                  </a:outerShdw>
                </a:effectLst>
                <a:latin typeface="Arial" charset="0"/>
                <a:cs typeface="+mn-cs"/>
              </a:rPr>
              <a:t>immunity to strains of HPV prior to exposure</a:t>
            </a:r>
          </a:p>
          <a:p>
            <a:pPr lvl="1" eaLnBrk="1" hangingPunct="1">
              <a:defRPr/>
            </a:pPr>
            <a:r>
              <a:rPr lang="en-US" b="1" dirty="0" smtClean="0">
                <a:solidFill>
                  <a:srgbClr val="FFFF00"/>
                </a:solidFill>
                <a:effectLst>
                  <a:outerShdw blurRad="38100" dist="38100" dir="2700000" algn="tl">
                    <a:srgbClr val="000000"/>
                  </a:outerShdw>
                </a:effectLst>
                <a:latin typeface="Arial" charset="0"/>
              </a:rPr>
              <a:t>Decrease </a:t>
            </a:r>
            <a:r>
              <a:rPr lang="en-US" b="1" dirty="0">
                <a:solidFill>
                  <a:srgbClr val="FFFF00"/>
                </a:solidFill>
                <a:effectLst>
                  <a:outerShdw blurRad="38100" dist="38100" dir="2700000" algn="tl">
                    <a:srgbClr val="000000"/>
                  </a:outerShdw>
                </a:effectLst>
                <a:latin typeface="Arial" charset="0"/>
              </a:rPr>
              <a:t>burden of infection/exposure</a:t>
            </a:r>
            <a:r>
              <a:rPr lang="en-US" b="1" dirty="0" smtClean="0">
                <a:solidFill>
                  <a:srgbClr val="FFFF00"/>
                </a:solidFill>
                <a:effectLst>
                  <a:outerShdw blurRad="38100" dist="38100" dir="2700000" algn="tl">
                    <a:srgbClr val="000000"/>
                  </a:outerShdw>
                </a:effectLst>
                <a:latin typeface="Arial" charset="0"/>
              </a:rPr>
              <a:t>/ HPV-related </a:t>
            </a:r>
            <a:r>
              <a:rPr lang="en-US" b="1" dirty="0">
                <a:solidFill>
                  <a:srgbClr val="FFFF00"/>
                </a:solidFill>
                <a:effectLst>
                  <a:outerShdw blurRad="38100" dist="38100" dir="2700000" algn="tl">
                    <a:srgbClr val="000000"/>
                  </a:outerShdw>
                </a:effectLst>
                <a:latin typeface="Arial" charset="0"/>
              </a:rPr>
              <a:t>cancer on a population level</a:t>
            </a:r>
          </a:p>
        </p:txBody>
      </p:sp>
      <p:pic>
        <p:nvPicPr>
          <p:cNvPr id="55299"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403273" y="1808018"/>
            <a:ext cx="4038600" cy="346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8981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8600" y="190500"/>
            <a:ext cx="8229600" cy="1143000"/>
          </a:xfrm>
        </p:spPr>
        <p:txBody>
          <a:bodyPr/>
          <a:lstStyle/>
          <a:p>
            <a:pPr eaLnBrk="1" hangingPunct="1"/>
            <a:r>
              <a:rPr lang="en-US" altLang="en-US" b="1" dirty="0" smtClean="0">
                <a:solidFill>
                  <a:srgbClr val="FFFF00"/>
                </a:solidFill>
              </a:rPr>
              <a:t>HPV vaccination</a:t>
            </a:r>
            <a:endParaRPr lang="en-US" altLang="en-US" sz="2900" b="1" dirty="0" smtClean="0">
              <a:solidFill>
                <a:srgbClr val="FFFF00"/>
              </a:solidFill>
            </a:endParaRPr>
          </a:p>
        </p:txBody>
      </p:sp>
      <p:sp>
        <p:nvSpPr>
          <p:cNvPr id="118787" name="Rectangle 3"/>
          <p:cNvSpPr>
            <a:spLocks noGrp="1" noChangeArrowheads="1"/>
          </p:cNvSpPr>
          <p:nvPr>
            <p:ph type="body" idx="1"/>
          </p:nvPr>
        </p:nvSpPr>
        <p:spPr/>
        <p:txBody>
          <a:bodyPr/>
          <a:lstStyle/>
          <a:p>
            <a:pPr marL="1143000" lvl="2" indent="-457200" eaLnBrk="1" hangingPunct="1"/>
            <a:endParaRPr lang="en-US" altLang="en-US" sz="1900" i="1" smtClean="0"/>
          </a:p>
          <a:p>
            <a:pPr marL="593725" indent="-457200" eaLnBrk="1" hangingPunct="1"/>
            <a:endParaRPr lang="en-US" altLang="en-US" sz="1800" i="1" smtClean="0"/>
          </a:p>
        </p:txBody>
      </p:sp>
      <p:sp>
        <p:nvSpPr>
          <p:cNvPr id="7" name="Content Placeholder 6"/>
          <p:cNvSpPr>
            <a:spLocks noGrp="1"/>
          </p:cNvSpPr>
          <p:nvPr>
            <p:ph sz="half" idx="2"/>
          </p:nvPr>
        </p:nvSpPr>
        <p:spPr>
          <a:xfrm>
            <a:off x="0" y="1333500"/>
            <a:ext cx="4344988" cy="4100512"/>
          </a:xfrm>
        </p:spPr>
        <p:txBody>
          <a:bodyPr/>
          <a:lstStyle/>
          <a:p>
            <a:pPr marL="0" indent="0" eaLnBrk="1" hangingPunct="1">
              <a:buFontTx/>
              <a:buNone/>
              <a:defRPr/>
            </a:pPr>
            <a:r>
              <a:rPr lang="en-US" sz="2000" b="1" u="sng" dirty="0" smtClean="0">
                <a:solidFill>
                  <a:srgbClr val="FFFF00"/>
                </a:solidFill>
              </a:rPr>
              <a:t>ACIP recommendations</a:t>
            </a:r>
          </a:p>
          <a:p>
            <a:pPr marL="457200" indent="-457200" eaLnBrk="1" hangingPunct="1">
              <a:buFontTx/>
              <a:buAutoNum type="arabicPeriod"/>
              <a:defRPr/>
            </a:pPr>
            <a:endParaRPr lang="en-US" sz="2000" b="1" dirty="0" smtClean="0">
              <a:solidFill>
                <a:srgbClr val="FFFF00"/>
              </a:solidFill>
            </a:endParaRPr>
          </a:p>
          <a:p>
            <a:pPr marL="457200" indent="-457200" eaLnBrk="1" hangingPunct="1">
              <a:buFont typeface="Wingdings" pitchFamily="2" charset="2"/>
              <a:buChar char="q"/>
              <a:defRPr/>
            </a:pPr>
            <a:r>
              <a:rPr lang="en-US" sz="2000" b="1" dirty="0" smtClean="0">
                <a:solidFill>
                  <a:srgbClr val="FFFF00"/>
                </a:solidFill>
              </a:rPr>
              <a:t>Routine immunization of 11-12 </a:t>
            </a:r>
            <a:r>
              <a:rPr lang="en-US" sz="2000" b="1" dirty="0" err="1" smtClean="0">
                <a:solidFill>
                  <a:srgbClr val="FFFF00"/>
                </a:solidFill>
              </a:rPr>
              <a:t>yo</a:t>
            </a:r>
            <a:r>
              <a:rPr lang="en-US" sz="2000" b="1" dirty="0" smtClean="0">
                <a:solidFill>
                  <a:srgbClr val="FFFF00"/>
                </a:solidFill>
              </a:rPr>
              <a:t> males and females</a:t>
            </a:r>
          </a:p>
          <a:p>
            <a:pPr marL="457200" indent="-457200" eaLnBrk="1" hangingPunct="1">
              <a:buFont typeface="Wingdings" pitchFamily="2" charset="2"/>
              <a:buChar char="q"/>
              <a:defRPr/>
            </a:pPr>
            <a:r>
              <a:rPr lang="en-US" sz="2000" b="1" dirty="0" smtClean="0">
                <a:solidFill>
                  <a:srgbClr val="FFFF00"/>
                </a:solidFill>
              </a:rPr>
              <a:t>Catch-up vaccination of </a:t>
            </a:r>
          </a:p>
          <a:p>
            <a:pPr marL="857250" lvl="1" indent="-457200" eaLnBrk="1" hangingPunct="1">
              <a:buFont typeface="Wingdings" pitchFamily="2" charset="2"/>
              <a:buChar char="q"/>
              <a:defRPr/>
            </a:pPr>
            <a:r>
              <a:rPr lang="en-US" sz="1600" b="1" dirty="0" smtClean="0">
                <a:solidFill>
                  <a:srgbClr val="FFFF00"/>
                </a:solidFill>
              </a:rPr>
              <a:t>Up to 21 </a:t>
            </a:r>
            <a:r>
              <a:rPr lang="en-US" sz="1600" b="1" dirty="0" err="1" smtClean="0">
                <a:solidFill>
                  <a:srgbClr val="FFFF00"/>
                </a:solidFill>
              </a:rPr>
              <a:t>yo</a:t>
            </a:r>
            <a:r>
              <a:rPr lang="en-US" sz="1600" b="1" dirty="0" smtClean="0">
                <a:solidFill>
                  <a:srgbClr val="FFFF00"/>
                </a:solidFill>
              </a:rPr>
              <a:t> males</a:t>
            </a:r>
          </a:p>
          <a:p>
            <a:pPr marL="857250" lvl="1" indent="-457200" eaLnBrk="1" hangingPunct="1">
              <a:buFont typeface="Wingdings" pitchFamily="2" charset="2"/>
              <a:buChar char="q"/>
              <a:defRPr/>
            </a:pPr>
            <a:r>
              <a:rPr lang="en-US" sz="1600" b="1" dirty="0" smtClean="0">
                <a:solidFill>
                  <a:srgbClr val="FFFF00"/>
                </a:solidFill>
              </a:rPr>
              <a:t>Up to 26 </a:t>
            </a:r>
            <a:r>
              <a:rPr lang="en-US" sz="1600" b="1" dirty="0" err="1" smtClean="0">
                <a:solidFill>
                  <a:srgbClr val="FFFF00"/>
                </a:solidFill>
              </a:rPr>
              <a:t>yo</a:t>
            </a:r>
            <a:r>
              <a:rPr lang="en-US" sz="1600" b="1" dirty="0" smtClean="0">
                <a:solidFill>
                  <a:srgbClr val="FFFF00"/>
                </a:solidFill>
              </a:rPr>
              <a:t> females</a:t>
            </a:r>
          </a:p>
          <a:p>
            <a:pPr marL="457200" indent="-457200" eaLnBrk="1" hangingPunct="1">
              <a:buFont typeface="Wingdings" pitchFamily="2" charset="2"/>
              <a:buChar char="q"/>
              <a:defRPr/>
            </a:pPr>
            <a:r>
              <a:rPr lang="en-US" sz="2000" b="1" dirty="0" smtClean="0">
                <a:solidFill>
                  <a:srgbClr val="FFFF00"/>
                </a:solidFill>
              </a:rPr>
              <a:t> </a:t>
            </a:r>
            <a:r>
              <a:rPr lang="en-US" sz="2000" b="1" dirty="0" err="1" smtClean="0">
                <a:solidFill>
                  <a:srgbClr val="FFFF00"/>
                </a:solidFill>
              </a:rPr>
              <a:t>Immunosuppressed</a:t>
            </a:r>
            <a:r>
              <a:rPr lang="en-US" sz="2000" b="1" dirty="0" smtClean="0">
                <a:solidFill>
                  <a:srgbClr val="FFFF00"/>
                </a:solidFill>
              </a:rPr>
              <a:t> males and females through 26 </a:t>
            </a:r>
            <a:r>
              <a:rPr lang="en-US" sz="2000" b="1" dirty="0" err="1" smtClean="0">
                <a:solidFill>
                  <a:srgbClr val="FFFF00"/>
                </a:solidFill>
              </a:rPr>
              <a:t>yo</a:t>
            </a:r>
            <a:endParaRPr lang="en-US" sz="2000" b="1" dirty="0" smtClean="0">
              <a:solidFill>
                <a:srgbClr val="FFFF00"/>
              </a:solidFill>
            </a:endParaRPr>
          </a:p>
          <a:p>
            <a:pPr marL="457200" indent="-457200" eaLnBrk="1" hangingPunct="1">
              <a:buFont typeface="Wingdings" pitchFamily="2" charset="2"/>
              <a:buChar char="q"/>
              <a:defRPr/>
            </a:pPr>
            <a:r>
              <a:rPr lang="en-US" sz="2000" b="1" dirty="0" smtClean="0">
                <a:solidFill>
                  <a:srgbClr val="FFFF00"/>
                </a:solidFill>
              </a:rPr>
              <a:t>Gay and bisexual men through 26yo</a:t>
            </a:r>
          </a:p>
          <a:p>
            <a:pPr eaLnBrk="1" hangingPunct="1">
              <a:buFont typeface="Wingdings" pitchFamily="2" charset="2"/>
              <a:buChar char="q"/>
              <a:defRPr/>
            </a:pPr>
            <a:r>
              <a:rPr lang="en-US" sz="2000" b="1" dirty="0" smtClean="0">
                <a:solidFill>
                  <a:srgbClr val="FFFF00"/>
                </a:solidFill>
              </a:rPr>
              <a:t>Before sexual debut</a:t>
            </a:r>
            <a:endParaRPr lang="en-US" sz="2000" b="1" dirty="0">
              <a:solidFill>
                <a:srgbClr val="FFFF00"/>
              </a:solidFill>
            </a:endParaRPr>
          </a:p>
        </p:txBody>
      </p:sp>
      <p:sp>
        <p:nvSpPr>
          <p:cNvPr id="9" name="Content Placeholder 8"/>
          <p:cNvSpPr>
            <a:spLocks noGrp="1"/>
          </p:cNvSpPr>
          <p:nvPr>
            <p:ph sz="quarter" idx="4"/>
          </p:nvPr>
        </p:nvSpPr>
        <p:spPr>
          <a:xfrm>
            <a:off x="4572000" y="1388917"/>
            <a:ext cx="4419600" cy="4100513"/>
          </a:xfrm>
        </p:spPr>
        <p:txBody>
          <a:bodyPr/>
          <a:lstStyle/>
          <a:p>
            <a:pPr marL="177800" indent="-177800" eaLnBrk="1" hangingPunct="1">
              <a:buFontTx/>
              <a:buNone/>
              <a:defRPr/>
            </a:pPr>
            <a:r>
              <a:rPr lang="en-US" sz="2000" b="1" u="sng" dirty="0" smtClean="0">
                <a:solidFill>
                  <a:srgbClr val="FFFF00"/>
                </a:solidFill>
              </a:rPr>
              <a:t>The present vaccines</a:t>
            </a:r>
          </a:p>
          <a:p>
            <a:pPr marL="177800" indent="-177800" eaLnBrk="1" hangingPunct="1">
              <a:buFontTx/>
              <a:buNone/>
              <a:defRPr/>
            </a:pPr>
            <a:endParaRPr lang="en-US" sz="2000" b="1" dirty="0" smtClean="0">
              <a:solidFill>
                <a:srgbClr val="FFFF00"/>
              </a:solidFill>
            </a:endParaRPr>
          </a:p>
          <a:p>
            <a:pPr marL="177800" indent="-177800" eaLnBrk="1" hangingPunct="1">
              <a:buFont typeface="Wingdings" pitchFamily="2" charset="2"/>
              <a:buChar char="q"/>
              <a:defRPr/>
            </a:pPr>
            <a:r>
              <a:rPr lang="en-US" sz="2000" b="1" dirty="0" smtClean="0">
                <a:solidFill>
                  <a:srgbClr val="FFFF00"/>
                </a:solidFill>
              </a:rPr>
              <a:t> </a:t>
            </a:r>
            <a:r>
              <a:rPr lang="en-US" sz="2000" b="1" dirty="0" err="1" smtClean="0">
                <a:solidFill>
                  <a:srgbClr val="FFFF00"/>
                </a:solidFill>
              </a:rPr>
              <a:t>Quadrivalent</a:t>
            </a:r>
            <a:r>
              <a:rPr lang="en-US" sz="2000" b="1" dirty="0" smtClean="0">
                <a:solidFill>
                  <a:srgbClr val="FFFF00"/>
                </a:solidFill>
              </a:rPr>
              <a:t> (</a:t>
            </a:r>
            <a:r>
              <a:rPr lang="en-US" sz="2000" b="1" dirty="0" err="1" smtClean="0">
                <a:solidFill>
                  <a:srgbClr val="FFFF00"/>
                </a:solidFill>
              </a:rPr>
              <a:t>Gardasil</a:t>
            </a:r>
            <a:r>
              <a:rPr lang="en-US" sz="2000" b="1" baseline="30000" dirty="0" smtClean="0">
                <a:solidFill>
                  <a:srgbClr val="FFFF00"/>
                </a:solidFill>
              </a:rPr>
              <a:t>®</a:t>
            </a:r>
            <a:r>
              <a:rPr lang="en-US" sz="2000" b="1" dirty="0" smtClean="0">
                <a:solidFill>
                  <a:srgbClr val="FFFF00"/>
                </a:solidFill>
              </a:rPr>
              <a:t>, Merck)</a:t>
            </a:r>
          </a:p>
          <a:p>
            <a:pPr marL="341313" indent="-287338" eaLnBrk="1" hangingPunct="1">
              <a:buFont typeface="Wingdings" pitchFamily="2" charset="2"/>
              <a:buChar char="q"/>
              <a:defRPr/>
            </a:pPr>
            <a:r>
              <a:rPr lang="en-US" sz="1600" b="1" dirty="0" smtClean="0">
                <a:solidFill>
                  <a:srgbClr val="FFFF00"/>
                </a:solidFill>
              </a:rPr>
              <a:t>HPV6, 11, 16 and 18</a:t>
            </a:r>
          </a:p>
          <a:p>
            <a:pPr marL="741363" lvl="1" indent="-287338" eaLnBrk="1" hangingPunct="1">
              <a:buFont typeface="Wingdings" pitchFamily="2" charset="2"/>
              <a:buChar char="q"/>
              <a:defRPr/>
            </a:pPr>
            <a:r>
              <a:rPr lang="en-US" sz="1600" b="1" dirty="0" smtClean="0">
                <a:solidFill>
                  <a:srgbClr val="FFFF00"/>
                </a:solidFill>
              </a:rPr>
              <a:t>HPV16 is responsible for  ~95% of HPV-OPSCC</a:t>
            </a:r>
          </a:p>
          <a:p>
            <a:pPr marL="177800" indent="-177800" eaLnBrk="1" hangingPunct="1">
              <a:buFont typeface="Wingdings" pitchFamily="2" charset="2"/>
              <a:buChar char="q"/>
              <a:defRPr/>
            </a:pPr>
            <a:r>
              <a:rPr lang="en-US" sz="2000" b="1" dirty="0">
                <a:solidFill>
                  <a:srgbClr val="FFFF00"/>
                </a:solidFill>
              </a:rPr>
              <a:t> </a:t>
            </a:r>
            <a:r>
              <a:rPr lang="en-US" sz="2000" b="1" dirty="0" err="1" smtClean="0">
                <a:solidFill>
                  <a:srgbClr val="FFFF00"/>
                </a:solidFill>
              </a:rPr>
              <a:t>Nonavalent</a:t>
            </a:r>
            <a:r>
              <a:rPr lang="en-US" sz="2000" b="1" dirty="0" smtClean="0">
                <a:solidFill>
                  <a:srgbClr val="FFFF00"/>
                </a:solidFill>
              </a:rPr>
              <a:t> </a:t>
            </a:r>
            <a:r>
              <a:rPr lang="en-US" sz="2000" b="1" dirty="0">
                <a:solidFill>
                  <a:srgbClr val="FFFF00"/>
                </a:solidFill>
              </a:rPr>
              <a:t>(Gardasil</a:t>
            </a:r>
            <a:r>
              <a:rPr lang="en-US" sz="2000" b="1" baseline="30000" dirty="0">
                <a:solidFill>
                  <a:srgbClr val="FFFF00"/>
                </a:solidFill>
              </a:rPr>
              <a:t>®</a:t>
            </a:r>
            <a:r>
              <a:rPr lang="en-US" sz="2000" b="1" dirty="0">
                <a:solidFill>
                  <a:srgbClr val="FFFF00"/>
                </a:solidFill>
              </a:rPr>
              <a:t>, Merck)</a:t>
            </a:r>
          </a:p>
          <a:p>
            <a:pPr marL="341313" indent="-287338" eaLnBrk="1" hangingPunct="1">
              <a:buFont typeface="Wingdings" pitchFamily="2" charset="2"/>
              <a:buChar char="q"/>
              <a:defRPr/>
            </a:pPr>
            <a:r>
              <a:rPr lang="en-US" sz="1600" b="1" dirty="0" smtClean="0">
                <a:solidFill>
                  <a:srgbClr val="FFFF00"/>
                </a:solidFill>
                <a:effectLst>
                  <a:outerShdw blurRad="38100" dist="38100" dir="2700000" algn="tl">
                    <a:srgbClr val="000000"/>
                  </a:outerShdw>
                </a:effectLst>
                <a:latin typeface="Arial" charset="0"/>
              </a:rPr>
              <a:t>HPV6</a:t>
            </a:r>
            <a:r>
              <a:rPr lang="en-US" sz="1600" b="1" dirty="0">
                <a:solidFill>
                  <a:srgbClr val="FFFF00"/>
                </a:solidFill>
                <a:effectLst>
                  <a:outerShdw blurRad="38100" dist="38100" dir="2700000" algn="tl">
                    <a:srgbClr val="000000"/>
                  </a:outerShdw>
                </a:effectLst>
                <a:latin typeface="Arial" charset="0"/>
              </a:rPr>
              <a:t>, 11, 16, 18, 31, 33, 45, 52, and </a:t>
            </a:r>
            <a:r>
              <a:rPr lang="en-US" sz="1600" b="1" dirty="0" smtClean="0">
                <a:solidFill>
                  <a:srgbClr val="FFFF00"/>
                </a:solidFill>
                <a:effectLst>
                  <a:outerShdw blurRad="38100" dist="38100" dir="2700000" algn="tl">
                    <a:srgbClr val="000000"/>
                  </a:outerShdw>
                </a:effectLst>
                <a:latin typeface="Arial" charset="0"/>
              </a:rPr>
              <a:t>58 </a:t>
            </a:r>
          </a:p>
          <a:p>
            <a:pPr marL="341313" indent="-287338" eaLnBrk="1" hangingPunct="1">
              <a:buFont typeface="Wingdings" pitchFamily="2" charset="2"/>
              <a:buChar char="q"/>
              <a:defRPr/>
            </a:pPr>
            <a:r>
              <a:rPr lang="en-US" sz="2000" b="1" dirty="0" smtClean="0">
                <a:solidFill>
                  <a:srgbClr val="FFFF00"/>
                </a:solidFill>
              </a:rPr>
              <a:t>Bivalent (</a:t>
            </a:r>
            <a:r>
              <a:rPr lang="en-US" sz="2000" b="1" dirty="0" err="1" smtClean="0">
                <a:solidFill>
                  <a:srgbClr val="FFFF00"/>
                </a:solidFill>
              </a:rPr>
              <a:t>Cervarix</a:t>
            </a:r>
            <a:r>
              <a:rPr lang="en-US" sz="2000" b="1" baseline="30000" dirty="0" smtClean="0">
                <a:solidFill>
                  <a:srgbClr val="FFFF00"/>
                </a:solidFill>
              </a:rPr>
              <a:t>™</a:t>
            </a:r>
            <a:r>
              <a:rPr lang="en-US" sz="2000" b="1" dirty="0" smtClean="0">
                <a:solidFill>
                  <a:srgbClr val="FFFF00"/>
                </a:solidFill>
              </a:rPr>
              <a:t>, GSK)</a:t>
            </a:r>
          </a:p>
          <a:p>
            <a:pPr marL="338138" indent="-284163" eaLnBrk="1" hangingPunct="1">
              <a:buFont typeface="Wingdings" pitchFamily="2" charset="2"/>
              <a:buChar char="q"/>
              <a:defRPr/>
            </a:pPr>
            <a:r>
              <a:rPr lang="en-US" sz="1600" b="1" dirty="0" smtClean="0">
                <a:solidFill>
                  <a:srgbClr val="FFFF00"/>
                </a:solidFill>
              </a:rPr>
              <a:t>HPV 16 and 18</a:t>
            </a:r>
            <a:endParaRPr lang="en-US" sz="2000" b="1" dirty="0" smtClean="0">
              <a:solidFill>
                <a:srgbClr val="FFFF00"/>
              </a:solidFill>
            </a:endParaRPr>
          </a:p>
          <a:p>
            <a:pPr marL="338138" indent="-284163" eaLnBrk="1" hangingPunct="1">
              <a:buFont typeface="Wingdings" pitchFamily="2" charset="2"/>
              <a:buChar char="q"/>
              <a:defRPr/>
            </a:pPr>
            <a:r>
              <a:rPr lang="en-US" sz="2000" b="1" dirty="0" smtClean="0">
                <a:solidFill>
                  <a:srgbClr val="FFFF00"/>
                </a:solidFill>
              </a:rPr>
              <a:t>All are safe and effective </a:t>
            </a:r>
          </a:p>
          <a:p>
            <a:pPr marL="338138" indent="-284163" eaLnBrk="1" hangingPunct="1">
              <a:buFont typeface="Wingdings" pitchFamily="2" charset="2"/>
              <a:buChar char="q"/>
              <a:defRPr/>
            </a:pPr>
            <a:r>
              <a:rPr lang="en-US" sz="2000" b="1" dirty="0" smtClean="0">
                <a:solidFill>
                  <a:srgbClr val="FFFF00"/>
                </a:solidFill>
              </a:rPr>
              <a:t>3 doses over 6 months</a:t>
            </a:r>
          </a:p>
          <a:p>
            <a:pPr marL="338138" indent="-284163" eaLnBrk="1" hangingPunct="1">
              <a:buFont typeface="Wingdings" pitchFamily="2" charset="2"/>
              <a:buChar char="q"/>
              <a:defRPr/>
            </a:pPr>
            <a:r>
              <a:rPr lang="en-US" sz="2000" b="1" dirty="0" smtClean="0">
                <a:solidFill>
                  <a:srgbClr val="FFFF00"/>
                </a:solidFill>
              </a:rPr>
              <a:t>Those who can complete the course before age 15 can use a 2 dose regimen between 6 to 12 months apart</a:t>
            </a:r>
          </a:p>
          <a:p>
            <a:pPr marL="53975" indent="0" eaLnBrk="1" hangingPunct="1">
              <a:buFontTx/>
              <a:buNone/>
              <a:defRPr/>
            </a:pPr>
            <a:endParaRPr lang="en-US" sz="2000" b="1" dirty="0" smtClean="0">
              <a:solidFill>
                <a:srgbClr val="FFFF00"/>
              </a:solidFill>
            </a:endParaRPr>
          </a:p>
          <a:p>
            <a:pPr eaLnBrk="1" hangingPunct="1">
              <a:defRPr/>
            </a:pPr>
            <a:endParaRPr lang="en-US" b="1" dirty="0">
              <a:solidFill>
                <a:srgbClr val="FFFF00"/>
              </a:solidFill>
            </a:endParaRPr>
          </a:p>
        </p:txBody>
      </p:sp>
      <p:sp>
        <p:nvSpPr>
          <p:cNvPr id="92166"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rgbClr val="254B8E"/>
                </a:solidFill>
                <a:latin typeface="Arial" pitchFamily="34" charset="0"/>
                <a:ea typeface="MS PGothic" pitchFamily="34" charset="-128"/>
              </a:defRPr>
            </a:lvl1pPr>
            <a:lvl2pPr marL="742950" indent="-285750" eaLnBrk="0" hangingPunct="0">
              <a:spcBef>
                <a:spcPct val="20000"/>
              </a:spcBef>
              <a:buChar char="–"/>
              <a:defRPr sz="28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sz="2000">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9pPr>
          </a:lstStyle>
          <a:p>
            <a:pPr>
              <a:spcBef>
                <a:spcPct val="0"/>
              </a:spcBef>
              <a:buFontTx/>
              <a:buNone/>
              <a:defRPr/>
            </a:pPr>
            <a:fld id="{3DCCBF01-EA78-4759-9141-994040FDAF96}" type="slidenum">
              <a:rPr lang="en-US" altLang="en-US" sz="1200" smtClean="0"/>
              <a:pPr>
                <a:spcBef>
                  <a:spcPct val="0"/>
                </a:spcBef>
                <a:buFontTx/>
                <a:buNone/>
                <a:defRPr/>
              </a:pPr>
              <a:t>18</a:t>
            </a:fld>
            <a:endParaRPr lang="en-US" altLang="en-US" sz="1200" dirty="0" smtClean="0"/>
          </a:p>
        </p:txBody>
      </p:sp>
      <p:sp>
        <p:nvSpPr>
          <p:cNvPr id="8" name="TextBox 7"/>
          <p:cNvSpPr txBox="1"/>
          <p:nvPr/>
        </p:nvSpPr>
        <p:spPr>
          <a:xfrm>
            <a:off x="152400" y="6400800"/>
            <a:ext cx="3534942" cy="246221"/>
          </a:xfrm>
          <a:prstGeom prst="rect">
            <a:avLst/>
          </a:prstGeom>
          <a:noFill/>
        </p:spPr>
        <p:txBody>
          <a:bodyPr wrap="none">
            <a:spAutoFit/>
          </a:bodyPr>
          <a:lstStyle/>
          <a:p>
            <a:pPr eaLnBrk="0" hangingPunct="0">
              <a:defRPr/>
            </a:pPr>
            <a:r>
              <a:rPr lang="en-US" sz="1000" b="1" dirty="0">
                <a:solidFill>
                  <a:srgbClr val="FFFF00"/>
                </a:solidFill>
                <a:latin typeface="+mn-lt"/>
              </a:rPr>
              <a:t>http://www.cdc.gov/vaccines/vpd-vac/hpv/vac-faqs.htm</a:t>
            </a:r>
          </a:p>
        </p:txBody>
      </p:sp>
    </p:spTree>
    <p:extLst>
      <p:ext uri="{BB962C8B-B14F-4D97-AF65-F5344CB8AC3E}">
        <p14:creationId xmlns:p14="http://schemas.microsoft.com/office/powerpoint/2010/main" xmlns="" val="1312695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b="1">
                <a:solidFill>
                  <a:srgbClr val="FFFF00"/>
                </a:solidFill>
                <a:effectLst>
                  <a:outerShdw blurRad="38100" dist="38100" dir="2700000" algn="tl">
                    <a:srgbClr val="000000"/>
                  </a:outerShdw>
                </a:effectLst>
                <a:latin typeface="Arial" charset="0"/>
                <a:cs typeface="+mj-cs"/>
              </a:rPr>
              <a:t>Vaccine Efficacy</a:t>
            </a:r>
          </a:p>
        </p:txBody>
      </p:sp>
      <p:sp>
        <p:nvSpPr>
          <p:cNvPr id="13315" name="Content Placeholder 2"/>
          <p:cNvSpPr>
            <a:spLocks noGrp="1"/>
          </p:cNvSpPr>
          <p:nvPr>
            <p:ph idx="1"/>
          </p:nvPr>
        </p:nvSpPr>
        <p:spPr/>
        <p:txBody>
          <a:bodyPr/>
          <a:lstStyle/>
          <a:p>
            <a:pPr eaLnBrk="1" hangingPunct="1">
              <a:defRPr/>
            </a:pPr>
            <a:r>
              <a:rPr lang="en-US" b="1" dirty="0" smtClean="0">
                <a:solidFill>
                  <a:srgbClr val="FFFF00"/>
                </a:solidFill>
                <a:effectLst>
                  <a:outerShdw blurRad="38100" dist="38100" dir="2700000" algn="tl">
                    <a:srgbClr val="000000"/>
                  </a:outerShdw>
                </a:effectLst>
                <a:latin typeface="Arial" charset="0"/>
                <a:cs typeface="+mn-cs"/>
              </a:rPr>
              <a:t>Rates </a:t>
            </a:r>
            <a:r>
              <a:rPr lang="en-US" b="1" dirty="0">
                <a:solidFill>
                  <a:srgbClr val="FFFF00"/>
                </a:solidFill>
                <a:effectLst>
                  <a:outerShdw blurRad="38100" dist="38100" dir="2700000" algn="tl">
                    <a:srgbClr val="000000"/>
                  </a:outerShdw>
                </a:effectLst>
                <a:latin typeface="Arial" charset="0"/>
                <a:cs typeface="+mn-cs"/>
              </a:rPr>
              <a:t>of HPV infection targeted by vaccine fell from 11.5% in 2003-2006 to 5.1% in 2007-2010</a:t>
            </a:r>
          </a:p>
          <a:p>
            <a:pPr eaLnBrk="1" hangingPunct="1">
              <a:defRPr/>
            </a:pPr>
            <a:r>
              <a:rPr lang="en-US" b="1" dirty="0">
                <a:solidFill>
                  <a:srgbClr val="FFFF00"/>
                </a:solidFill>
                <a:effectLst>
                  <a:outerShdw blurRad="38100" dist="38100" dir="2700000" algn="tl">
                    <a:srgbClr val="000000"/>
                  </a:outerShdw>
                </a:effectLst>
                <a:latin typeface="Arial" charset="0"/>
                <a:cs typeface="+mn-cs"/>
              </a:rPr>
              <a:t>Effectiveness of getting at least one shot was 82</a:t>
            </a:r>
            <a:r>
              <a:rPr lang="en-US" b="1" dirty="0" smtClean="0">
                <a:solidFill>
                  <a:srgbClr val="FFFF00"/>
                </a:solidFill>
                <a:effectLst>
                  <a:outerShdw blurRad="38100" dist="38100" dir="2700000" algn="tl">
                    <a:srgbClr val="000000"/>
                  </a:outerShdw>
                </a:effectLst>
                <a:latin typeface="Arial" charset="0"/>
                <a:cs typeface="+mn-cs"/>
              </a:rPr>
              <a:t>%</a:t>
            </a:r>
          </a:p>
          <a:p>
            <a:pPr eaLnBrk="1" hangingPunct="1">
              <a:defRPr/>
            </a:pPr>
            <a:r>
              <a:rPr lang="en-US" b="1" dirty="0" smtClean="0">
                <a:solidFill>
                  <a:srgbClr val="FFFF00"/>
                </a:solidFill>
                <a:effectLst>
                  <a:outerShdw blurRad="38100" dist="38100" dir="2700000" algn="tl">
                    <a:srgbClr val="000000"/>
                  </a:outerShdw>
                </a:effectLst>
                <a:latin typeface="Arial" charset="0"/>
                <a:cs typeface="+mn-cs"/>
              </a:rPr>
              <a:t>From the 79 million doses of </a:t>
            </a:r>
            <a:r>
              <a:rPr lang="en-US" b="1" dirty="0" err="1" smtClean="0">
                <a:solidFill>
                  <a:srgbClr val="FFFF00"/>
                </a:solidFill>
                <a:effectLst>
                  <a:outerShdw blurRad="38100" dist="38100" dir="2700000" algn="tl">
                    <a:srgbClr val="000000"/>
                  </a:outerShdw>
                </a:effectLst>
                <a:latin typeface="Arial" charset="0"/>
                <a:cs typeface="+mn-cs"/>
              </a:rPr>
              <a:t>Gardisil</a:t>
            </a:r>
            <a:r>
              <a:rPr lang="en-US" b="1" dirty="0" smtClean="0">
                <a:solidFill>
                  <a:srgbClr val="FFFF00"/>
                </a:solidFill>
                <a:effectLst>
                  <a:outerShdw blurRad="38100" dist="38100" dir="2700000" algn="tl">
                    <a:srgbClr val="000000"/>
                  </a:outerShdw>
                </a:effectLst>
                <a:latin typeface="Arial" charset="0"/>
                <a:cs typeface="+mn-cs"/>
              </a:rPr>
              <a:t> distributed since 2006, &lt;0.1% have had a reported serious adverse event</a:t>
            </a:r>
            <a:endParaRPr lang="en-US" b="1" dirty="0">
              <a:solidFill>
                <a:srgbClr val="FFFF00"/>
              </a:solidFill>
              <a:effectLst>
                <a:outerShdw blurRad="38100" dist="38100" dir="2700000" algn="tl">
                  <a:srgbClr val="000000"/>
                </a:outerShdw>
              </a:effectLst>
              <a:latin typeface="Arial" charset="0"/>
              <a:cs typeface="+mn-cs"/>
            </a:endParaRPr>
          </a:p>
        </p:txBody>
      </p:sp>
      <p:sp>
        <p:nvSpPr>
          <p:cNvPr id="2" name="TextBox 1"/>
          <p:cNvSpPr txBox="1"/>
          <p:nvPr/>
        </p:nvSpPr>
        <p:spPr>
          <a:xfrm>
            <a:off x="6170109" y="6335102"/>
            <a:ext cx="2973891" cy="461665"/>
          </a:xfrm>
          <a:prstGeom prst="rect">
            <a:avLst/>
          </a:prstGeom>
          <a:noFill/>
        </p:spPr>
        <p:txBody>
          <a:bodyPr wrap="none" rtlCol="0">
            <a:spAutoFit/>
          </a:bodyPr>
          <a:lstStyle/>
          <a:p>
            <a:r>
              <a:rPr lang="en-US" sz="1200" b="1" dirty="0">
                <a:solidFill>
                  <a:schemeClr val="bg1"/>
                </a:solidFill>
                <a:effectLst>
                  <a:outerShdw blurRad="38100" dist="38100" dir="2700000" algn="tl">
                    <a:srgbClr val="000000"/>
                  </a:outerShdw>
                </a:effectLst>
                <a:latin typeface="Arial" charset="0"/>
              </a:rPr>
              <a:t>Markowitz, et al, J Infectious Dis, 2013</a:t>
            </a:r>
          </a:p>
          <a:p>
            <a:endParaRPr lang="en-US" sz="1200" dirty="0">
              <a:solidFill>
                <a:schemeClr val="bg1"/>
              </a:solidFill>
            </a:endParaRPr>
          </a:p>
        </p:txBody>
      </p:sp>
    </p:spTree>
    <p:extLst>
      <p:ext uri="{BB962C8B-B14F-4D97-AF65-F5344CB8AC3E}">
        <p14:creationId xmlns:p14="http://schemas.microsoft.com/office/powerpoint/2010/main" xmlns="" val="2346861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Overview</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solidFill>
                  <a:srgbClr val="FFFF00"/>
                </a:solidFill>
              </a:rPr>
              <a:t>Trends in epidemiology of HPV-related oropharyngeal cancer (HPV + OPC)</a:t>
            </a:r>
          </a:p>
          <a:p>
            <a:r>
              <a:rPr lang="en-US" b="1" dirty="0" smtClean="0">
                <a:solidFill>
                  <a:srgbClr val="FFFF00"/>
                </a:solidFill>
              </a:rPr>
              <a:t>Presentation and approach to diagnosis</a:t>
            </a:r>
          </a:p>
          <a:p>
            <a:r>
              <a:rPr lang="en-US" b="1" dirty="0" smtClean="0">
                <a:solidFill>
                  <a:srgbClr val="FFFF00"/>
                </a:solidFill>
              </a:rPr>
              <a:t>Treatment options for HPV + OPC</a:t>
            </a:r>
          </a:p>
          <a:p>
            <a:r>
              <a:rPr lang="en-US" b="1" dirty="0" smtClean="0">
                <a:solidFill>
                  <a:srgbClr val="FFFF00"/>
                </a:solidFill>
              </a:rPr>
              <a:t>Indications </a:t>
            </a:r>
            <a:r>
              <a:rPr lang="en-US" b="1" dirty="0">
                <a:solidFill>
                  <a:srgbClr val="FFFF00"/>
                </a:solidFill>
              </a:rPr>
              <a:t>for HPV vaccination and </a:t>
            </a:r>
            <a:r>
              <a:rPr lang="en-US" b="1" dirty="0" smtClean="0">
                <a:solidFill>
                  <a:srgbClr val="FFFF00"/>
                </a:solidFill>
              </a:rPr>
              <a:t>the status </a:t>
            </a:r>
            <a:r>
              <a:rPr lang="en-US" b="1" dirty="0">
                <a:solidFill>
                  <a:srgbClr val="FFFF00"/>
                </a:solidFill>
              </a:rPr>
              <a:t>of </a:t>
            </a:r>
            <a:r>
              <a:rPr lang="en-US" b="1" dirty="0" smtClean="0">
                <a:solidFill>
                  <a:srgbClr val="FFFF00"/>
                </a:solidFill>
              </a:rPr>
              <a:t>implementation</a:t>
            </a:r>
          </a:p>
          <a:p>
            <a:endParaRPr lang="en-US" dirty="0" smtClean="0"/>
          </a:p>
          <a:p>
            <a:endParaRPr lang="en-US" dirty="0" smtClean="0"/>
          </a:p>
        </p:txBody>
      </p:sp>
    </p:spTree>
    <p:extLst>
      <p:ext uri="{BB962C8B-B14F-4D97-AF65-F5344CB8AC3E}">
        <p14:creationId xmlns:p14="http://schemas.microsoft.com/office/powerpoint/2010/main" xmlns="" val="208612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b="1">
                <a:solidFill>
                  <a:srgbClr val="FFFF00"/>
                </a:solidFill>
                <a:effectLst>
                  <a:outerShdw blurRad="38100" dist="38100" dir="2700000" algn="tl">
                    <a:srgbClr val="000000"/>
                  </a:outerShdw>
                </a:effectLst>
                <a:latin typeface="Arial" charset="0"/>
                <a:cs typeface="+mj-cs"/>
              </a:rPr>
              <a:t>HPV Vaccine Efficacy</a:t>
            </a:r>
          </a:p>
        </p:txBody>
      </p:sp>
      <p:sp>
        <p:nvSpPr>
          <p:cNvPr id="14339" name="Content Placeholder 2"/>
          <p:cNvSpPr>
            <a:spLocks noGrp="1"/>
          </p:cNvSpPr>
          <p:nvPr>
            <p:ph idx="1"/>
          </p:nvPr>
        </p:nvSpPr>
        <p:spPr/>
        <p:txBody>
          <a:bodyPr/>
          <a:lstStyle/>
          <a:p>
            <a:pPr eaLnBrk="1" hangingPunct="1">
              <a:defRPr/>
            </a:pPr>
            <a:r>
              <a:rPr lang="en-US" altLang="en-US" b="1" dirty="0" smtClean="0">
                <a:solidFill>
                  <a:srgbClr val="FFFF00"/>
                </a:solidFill>
                <a:effectLst>
                  <a:outerShdw blurRad="38100" dist="38100" dir="2700000" algn="tl">
                    <a:srgbClr val="000000">
                      <a:alpha val="43137"/>
                    </a:srgbClr>
                  </a:outerShdw>
                </a:effectLst>
                <a:ea typeface="+mn-ea"/>
                <a:cs typeface="+mn-cs"/>
              </a:rPr>
              <a:t>7,466 women given either HPV 16/18 vaccine or </a:t>
            </a:r>
            <a:r>
              <a:rPr lang="en-US" altLang="en-US" b="1" dirty="0" err="1" smtClean="0">
                <a:solidFill>
                  <a:srgbClr val="FFFF00"/>
                </a:solidFill>
                <a:effectLst>
                  <a:outerShdw blurRad="38100" dist="38100" dir="2700000" algn="tl">
                    <a:srgbClr val="000000">
                      <a:alpha val="43137"/>
                    </a:srgbClr>
                  </a:outerShdw>
                </a:effectLst>
                <a:ea typeface="+mn-ea"/>
                <a:cs typeface="+mn-cs"/>
              </a:rPr>
              <a:t>Hep</a:t>
            </a:r>
            <a:r>
              <a:rPr lang="en-US" altLang="en-US" b="1" dirty="0" smtClean="0">
                <a:solidFill>
                  <a:srgbClr val="FFFF00"/>
                </a:solidFill>
                <a:effectLst>
                  <a:outerShdw blurRad="38100" dist="38100" dir="2700000" algn="tl">
                    <a:srgbClr val="000000">
                      <a:alpha val="43137"/>
                    </a:srgbClr>
                  </a:outerShdw>
                </a:effectLst>
                <a:ea typeface="+mn-ea"/>
                <a:cs typeface="+mn-cs"/>
              </a:rPr>
              <a:t> A Vaccine</a:t>
            </a:r>
          </a:p>
          <a:p>
            <a:pPr eaLnBrk="1" hangingPunct="1">
              <a:defRPr/>
            </a:pPr>
            <a:r>
              <a:rPr lang="en-US" altLang="en-US" b="1" dirty="0" smtClean="0">
                <a:solidFill>
                  <a:srgbClr val="FFFF00"/>
                </a:solidFill>
                <a:effectLst>
                  <a:outerShdw blurRad="38100" dist="38100" dir="2700000" algn="tl">
                    <a:srgbClr val="000000">
                      <a:alpha val="43137"/>
                    </a:srgbClr>
                  </a:outerShdw>
                </a:effectLst>
                <a:ea typeface="+mn-ea"/>
                <a:cs typeface="+mn-cs"/>
              </a:rPr>
              <a:t>93.3% Vaccine efficacy</a:t>
            </a:r>
          </a:p>
          <a:p>
            <a:pPr eaLnBrk="1" hangingPunct="1">
              <a:defRPr/>
            </a:pPr>
            <a:r>
              <a:rPr lang="en-US" altLang="en-US" b="1" dirty="0" smtClean="0">
                <a:solidFill>
                  <a:srgbClr val="FFFF00"/>
                </a:solidFill>
                <a:effectLst>
                  <a:outerShdw blurRad="38100" dist="38100" dir="2700000" algn="tl">
                    <a:srgbClr val="000000">
                      <a:alpha val="43137"/>
                    </a:srgbClr>
                  </a:outerShdw>
                </a:effectLst>
                <a:ea typeface="+mn-ea"/>
                <a:cs typeface="+mn-cs"/>
                <a:sym typeface="Wingdings" panose="05000000000000000000" pitchFamily="2" charset="2"/>
              </a:rPr>
              <a:t> Due to long latent period before cancer development, direct study to prove efficacy in preventing OPC is unlikely</a:t>
            </a:r>
          </a:p>
          <a:p>
            <a:pPr eaLnBrk="1" hangingPunct="1">
              <a:defRPr/>
            </a:pPr>
            <a:endParaRPr lang="en-US" altLang="en-US" b="1" dirty="0" smtClean="0">
              <a:solidFill>
                <a:srgbClr val="FFFF00"/>
              </a:solidFill>
              <a:effectLst>
                <a:outerShdw blurRad="38100" dist="38100" dir="2700000" algn="tl">
                  <a:srgbClr val="000000">
                    <a:alpha val="43137"/>
                  </a:srgbClr>
                </a:outerShdw>
              </a:effectLst>
              <a:ea typeface="+mn-ea"/>
              <a:cs typeface="+mn-cs"/>
            </a:endParaRPr>
          </a:p>
        </p:txBody>
      </p:sp>
      <p:sp>
        <p:nvSpPr>
          <p:cNvPr id="2" name="TextBox 1"/>
          <p:cNvSpPr txBox="1"/>
          <p:nvPr/>
        </p:nvSpPr>
        <p:spPr>
          <a:xfrm>
            <a:off x="5600699" y="6152540"/>
            <a:ext cx="2355132" cy="461665"/>
          </a:xfrm>
          <a:prstGeom prst="rect">
            <a:avLst/>
          </a:prstGeom>
          <a:noFill/>
        </p:spPr>
        <p:txBody>
          <a:bodyPr wrap="none" rtlCol="0">
            <a:spAutoFit/>
          </a:bodyPr>
          <a:lstStyle/>
          <a:p>
            <a:r>
              <a:rPr lang="en-US" altLang="en-US" sz="1200" b="1" dirty="0">
                <a:solidFill>
                  <a:schemeClr val="bg1"/>
                </a:solidFill>
                <a:effectLst>
                  <a:outerShdw blurRad="38100" dist="38100" dir="2700000" algn="tl">
                    <a:srgbClr val="000000">
                      <a:alpha val="43137"/>
                    </a:srgbClr>
                  </a:outerShdw>
                </a:effectLst>
              </a:rPr>
              <a:t>Herrero et al, PLOS ONE 2013</a:t>
            </a:r>
          </a:p>
          <a:p>
            <a:endParaRPr lang="en-US" sz="1200" dirty="0">
              <a:solidFill>
                <a:schemeClr val="bg1"/>
              </a:solidFill>
            </a:endParaRPr>
          </a:p>
        </p:txBody>
      </p:sp>
    </p:spTree>
    <p:extLst>
      <p:ext uri="{BB962C8B-B14F-4D97-AF65-F5344CB8AC3E}">
        <p14:creationId xmlns:p14="http://schemas.microsoft.com/office/powerpoint/2010/main" xmlns="" val="2423965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US" b="1">
                <a:solidFill>
                  <a:srgbClr val="FFFF00"/>
                </a:solidFill>
                <a:effectLst>
                  <a:outerShdw blurRad="38100" dist="38100" dir="2700000" algn="tl">
                    <a:srgbClr val="000000"/>
                  </a:outerShdw>
                </a:effectLst>
                <a:latin typeface="Arial" charset="0"/>
                <a:cs typeface="+mj-cs"/>
              </a:rPr>
              <a:t>Vaccine Implementation</a:t>
            </a:r>
          </a:p>
        </p:txBody>
      </p:sp>
      <p:sp>
        <p:nvSpPr>
          <p:cNvPr id="15363" name="Content Placeholder 3"/>
          <p:cNvSpPr>
            <a:spLocks noGrp="1"/>
          </p:cNvSpPr>
          <p:nvPr>
            <p:ph idx="1"/>
          </p:nvPr>
        </p:nvSpPr>
        <p:spPr/>
        <p:txBody>
          <a:bodyPr/>
          <a:lstStyle/>
          <a:p>
            <a:pPr eaLnBrk="1" hangingPunct="1">
              <a:defRPr/>
            </a:pPr>
            <a:r>
              <a:rPr lang="en-US" altLang="en-US" sz="2800" b="1" dirty="0" smtClean="0">
                <a:solidFill>
                  <a:srgbClr val="FFFF00"/>
                </a:solidFill>
                <a:effectLst>
                  <a:outerShdw blurRad="38100" dist="38100" dir="2700000" algn="tl">
                    <a:srgbClr val="000000">
                      <a:alpha val="43137"/>
                    </a:srgbClr>
                  </a:outerShdw>
                </a:effectLst>
                <a:ea typeface="+mn-ea"/>
                <a:cs typeface="+mn-cs"/>
              </a:rPr>
              <a:t>Center for Disease Control</a:t>
            </a:r>
          </a:p>
          <a:p>
            <a:pPr lvl="1" eaLnBrk="1" hangingPunct="1">
              <a:defRPr/>
            </a:pPr>
            <a:r>
              <a:rPr lang="en-US" altLang="en-US" b="1" dirty="0" smtClean="0">
                <a:solidFill>
                  <a:srgbClr val="FFFF00"/>
                </a:solidFill>
                <a:effectLst>
                  <a:outerShdw blurRad="38100" dist="38100" dir="2700000" algn="tl">
                    <a:srgbClr val="000000">
                      <a:alpha val="43137"/>
                    </a:srgbClr>
                  </a:outerShdw>
                </a:effectLst>
                <a:ea typeface="+mn-ea"/>
              </a:rPr>
              <a:t>In 2015, only 63% of girls 13-17 had received one dose and 42% had received all 3 doses</a:t>
            </a:r>
          </a:p>
          <a:p>
            <a:pPr lvl="1" eaLnBrk="1" hangingPunct="1">
              <a:defRPr/>
            </a:pPr>
            <a:r>
              <a:rPr lang="en-US" altLang="en-US" sz="2800" b="1" dirty="0" smtClean="0">
                <a:solidFill>
                  <a:srgbClr val="FFFF00"/>
                </a:solidFill>
                <a:effectLst>
                  <a:outerShdw blurRad="38100" dist="38100" dir="2700000" algn="tl">
                    <a:srgbClr val="000000">
                      <a:alpha val="43137"/>
                    </a:srgbClr>
                  </a:outerShdw>
                </a:effectLst>
                <a:ea typeface="+mn-ea"/>
                <a:cs typeface="+mn-cs"/>
              </a:rPr>
              <a:t>50% of boys have received 1 dose and 28% have received all 3 doses</a:t>
            </a:r>
            <a:endParaRPr lang="en-US" altLang="en-US" sz="2800" b="1" dirty="0">
              <a:solidFill>
                <a:srgbClr val="FFFF00"/>
              </a:solidFill>
              <a:effectLst>
                <a:outerShdw blurRad="38100" dist="38100" dir="2700000" algn="tl">
                  <a:srgbClr val="000000">
                    <a:alpha val="43137"/>
                  </a:srgbClr>
                </a:outerShdw>
              </a:effectLst>
              <a:ea typeface="+mn-ea"/>
              <a:cs typeface="+mn-cs"/>
            </a:endParaRPr>
          </a:p>
          <a:p>
            <a:pPr lvl="1" eaLnBrk="1" hangingPunct="1">
              <a:defRPr/>
            </a:pPr>
            <a:r>
              <a:rPr lang="en-US" altLang="en-US" sz="2800" b="1" dirty="0" smtClean="0">
                <a:solidFill>
                  <a:srgbClr val="FF0000"/>
                </a:solidFill>
                <a:effectLst>
                  <a:outerShdw blurRad="38100" dist="38100" dir="2700000" algn="tl">
                    <a:srgbClr val="000000">
                      <a:alpha val="43137"/>
                    </a:srgbClr>
                  </a:outerShdw>
                </a:effectLst>
                <a:ea typeface="+mn-ea"/>
                <a:cs typeface="+mn-cs"/>
              </a:rPr>
              <a:t>Primary reason is that it is not recommended by their doctors!!</a:t>
            </a:r>
          </a:p>
          <a:p>
            <a:pPr lvl="1" eaLnBrk="1" hangingPunct="1">
              <a:defRPr/>
            </a:pPr>
            <a:endParaRPr lang="en-US" altLang="en-US" dirty="0" smtClean="0">
              <a:solidFill>
                <a:srgbClr val="FF0000"/>
              </a:solidFill>
              <a:ea typeface="+mn-ea"/>
            </a:endParaRPr>
          </a:p>
          <a:p>
            <a:pPr lvl="1" eaLnBrk="1" hangingPunct="1">
              <a:defRPr/>
            </a:pPr>
            <a:endParaRPr lang="en-US" altLang="en-US" dirty="0" smtClean="0">
              <a:ea typeface="+mn-ea"/>
            </a:endParaRPr>
          </a:p>
        </p:txBody>
      </p:sp>
    </p:spTree>
    <p:extLst>
      <p:ext uri="{BB962C8B-B14F-4D97-AF65-F5344CB8AC3E}">
        <p14:creationId xmlns:p14="http://schemas.microsoft.com/office/powerpoint/2010/main" xmlns="" val="444136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b="1">
                <a:solidFill>
                  <a:srgbClr val="FFFF00"/>
                </a:solidFill>
                <a:effectLst>
                  <a:outerShdw blurRad="38100" dist="38100" dir="2700000" algn="tl">
                    <a:srgbClr val="000000"/>
                  </a:outerShdw>
                </a:effectLst>
                <a:ea typeface="ＭＳ Ｐゴシック" charset="-128"/>
              </a:rPr>
              <a:t>Summary</a:t>
            </a:r>
          </a:p>
        </p:txBody>
      </p:sp>
      <p:sp>
        <p:nvSpPr>
          <p:cNvPr id="16387" name="Content Placeholder 2"/>
          <p:cNvSpPr>
            <a:spLocks noGrp="1"/>
          </p:cNvSpPr>
          <p:nvPr>
            <p:ph idx="1"/>
          </p:nvPr>
        </p:nvSpPr>
        <p:spPr>
          <a:xfrm>
            <a:off x="442913" y="1219200"/>
            <a:ext cx="8229600" cy="4525963"/>
          </a:xfrm>
        </p:spPr>
        <p:txBody>
          <a:bodyPr/>
          <a:lstStyle/>
          <a:p>
            <a:pPr eaLnBrk="1" hangingPunct="1"/>
            <a:r>
              <a:rPr lang="en-US" altLang="en-US" b="1" dirty="0">
                <a:solidFill>
                  <a:srgbClr val="FFFF00"/>
                </a:solidFill>
                <a:effectLst>
                  <a:outerShdw blurRad="38100" dist="38100" dir="2700000" algn="tl">
                    <a:srgbClr val="000000"/>
                  </a:outerShdw>
                </a:effectLst>
                <a:ea typeface="ＭＳ Ｐゴシック" charset="-128"/>
              </a:rPr>
              <a:t>HPV Vaccine is recommended for girls </a:t>
            </a:r>
            <a:r>
              <a:rPr lang="en-US" altLang="en-US" b="1" dirty="0" smtClean="0">
                <a:solidFill>
                  <a:srgbClr val="FFFF00"/>
                </a:solidFill>
                <a:effectLst>
                  <a:outerShdw blurRad="38100" dist="38100" dir="2700000" algn="tl">
                    <a:srgbClr val="000000"/>
                  </a:outerShdw>
                </a:effectLst>
                <a:ea typeface="ＭＳ Ｐゴシック" charset="-128"/>
              </a:rPr>
              <a:t>and boys</a:t>
            </a:r>
            <a:endParaRPr lang="en-US" altLang="en-US" b="1" dirty="0">
              <a:solidFill>
                <a:srgbClr val="FFFF00"/>
              </a:solidFill>
              <a:effectLst>
                <a:outerShdw blurRad="38100" dist="38100" dir="2700000" algn="tl">
                  <a:srgbClr val="000000"/>
                </a:outerShdw>
              </a:effectLst>
              <a:ea typeface="ＭＳ Ｐゴシック" charset="-128"/>
            </a:endParaRPr>
          </a:p>
          <a:p>
            <a:pPr eaLnBrk="1" hangingPunct="1"/>
            <a:r>
              <a:rPr lang="en-US" altLang="en-US" b="1" dirty="0">
                <a:solidFill>
                  <a:srgbClr val="FFFF00"/>
                </a:solidFill>
                <a:effectLst>
                  <a:outerShdw blurRad="38100" dist="38100" dir="2700000" algn="tl">
                    <a:srgbClr val="000000"/>
                  </a:outerShdw>
                </a:effectLst>
                <a:ea typeface="ＭＳ Ｐゴシック" charset="-128"/>
              </a:rPr>
              <a:t>Goal is to immunize prior to infection</a:t>
            </a:r>
          </a:p>
          <a:p>
            <a:pPr eaLnBrk="1" hangingPunct="1"/>
            <a:r>
              <a:rPr lang="en-US" altLang="en-US" b="1" dirty="0">
                <a:solidFill>
                  <a:srgbClr val="FFFF00"/>
                </a:solidFill>
                <a:effectLst>
                  <a:outerShdw blurRad="38100" dist="38100" dir="2700000" algn="tl">
                    <a:srgbClr val="000000"/>
                  </a:outerShdw>
                </a:effectLst>
                <a:ea typeface="ＭＳ Ｐゴシック" charset="-128"/>
              </a:rPr>
              <a:t>Vaccine has proven efficacious</a:t>
            </a:r>
          </a:p>
          <a:p>
            <a:pPr eaLnBrk="1" hangingPunct="1"/>
            <a:r>
              <a:rPr lang="en-US" altLang="en-US" b="1" dirty="0">
                <a:solidFill>
                  <a:srgbClr val="FFFF00"/>
                </a:solidFill>
                <a:effectLst>
                  <a:outerShdw blurRad="38100" dist="38100" dir="2700000" algn="tl">
                    <a:srgbClr val="000000"/>
                  </a:outerShdw>
                </a:effectLst>
                <a:ea typeface="ＭＳ Ｐゴシック" charset="-128"/>
              </a:rPr>
              <a:t>Utilization is poor but improving</a:t>
            </a:r>
          </a:p>
          <a:p>
            <a:pPr eaLnBrk="1" hangingPunct="1"/>
            <a:r>
              <a:rPr lang="en-US" altLang="en-US" b="1" dirty="0">
                <a:solidFill>
                  <a:srgbClr val="FFFF00"/>
                </a:solidFill>
                <a:effectLst>
                  <a:outerShdw blurRad="38100" dist="38100" dir="2700000" algn="tl">
                    <a:srgbClr val="000000"/>
                  </a:outerShdw>
                </a:effectLst>
                <a:ea typeface="ＭＳ Ｐゴシック" charset="-128"/>
              </a:rPr>
              <a:t>Education is needed</a:t>
            </a:r>
          </a:p>
          <a:p>
            <a:pPr lvl="1" eaLnBrk="1" hangingPunct="1"/>
            <a:r>
              <a:rPr lang="en-US" altLang="en-US" b="1" dirty="0">
                <a:solidFill>
                  <a:srgbClr val="FFFF00"/>
                </a:solidFill>
                <a:effectLst>
                  <a:outerShdw blurRad="38100" dist="38100" dir="2700000" algn="tl">
                    <a:srgbClr val="000000"/>
                  </a:outerShdw>
                </a:effectLst>
                <a:ea typeface="ＭＳ Ｐゴシック" charset="-128"/>
              </a:rPr>
              <a:t>Children and young adults</a:t>
            </a:r>
          </a:p>
          <a:p>
            <a:pPr lvl="1" eaLnBrk="1" hangingPunct="1"/>
            <a:r>
              <a:rPr lang="en-US" altLang="en-US" b="1" dirty="0">
                <a:solidFill>
                  <a:srgbClr val="FFFF00"/>
                </a:solidFill>
                <a:effectLst>
                  <a:outerShdw blurRad="38100" dist="38100" dir="2700000" algn="tl">
                    <a:srgbClr val="000000"/>
                  </a:outerShdw>
                </a:effectLst>
                <a:ea typeface="ＭＳ Ｐゴシック" charset="-128"/>
              </a:rPr>
              <a:t>Parents</a:t>
            </a:r>
          </a:p>
          <a:p>
            <a:pPr lvl="1" eaLnBrk="1" hangingPunct="1"/>
            <a:r>
              <a:rPr lang="en-US" altLang="en-US" b="1" dirty="0">
                <a:solidFill>
                  <a:srgbClr val="FFFF00"/>
                </a:solidFill>
                <a:effectLst>
                  <a:outerShdw blurRad="38100" dist="38100" dir="2700000" algn="tl">
                    <a:srgbClr val="000000"/>
                  </a:outerShdw>
                </a:effectLst>
                <a:ea typeface="ＭＳ Ｐゴシック" charset="-128"/>
              </a:rPr>
              <a:t>Pediatricians and other practitioners</a:t>
            </a:r>
          </a:p>
        </p:txBody>
      </p:sp>
    </p:spTree>
    <p:extLst>
      <p:ext uri="{BB962C8B-B14F-4D97-AF65-F5344CB8AC3E}">
        <p14:creationId xmlns:p14="http://schemas.microsoft.com/office/powerpoint/2010/main" xmlns="" val="187382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a:xfrm>
            <a:off x="0" y="390525"/>
            <a:ext cx="9144000" cy="1143000"/>
          </a:xfrm>
        </p:spPr>
        <p:txBody>
          <a:bodyPr/>
          <a:lstStyle/>
          <a:p>
            <a:pPr eaLnBrk="1" hangingPunct="1"/>
            <a:r>
              <a:rPr lang="en-US" altLang="en-US" sz="3600" b="1" dirty="0" smtClean="0">
                <a:solidFill>
                  <a:srgbClr val="FFFF00"/>
                </a:solidFill>
              </a:rPr>
              <a:t>OPC incidence projected to </a:t>
            </a:r>
            <a:br>
              <a:rPr lang="en-US" altLang="en-US" sz="3600" b="1" dirty="0" smtClean="0">
                <a:solidFill>
                  <a:srgbClr val="FFFF00"/>
                </a:solidFill>
              </a:rPr>
            </a:br>
            <a:r>
              <a:rPr lang="en-US" altLang="en-US" sz="3600" b="1" dirty="0" smtClean="0">
                <a:solidFill>
                  <a:srgbClr val="FFFF00"/>
                </a:solidFill>
              </a:rPr>
              <a:t>surpass cervical cancer incidence in US</a:t>
            </a:r>
          </a:p>
        </p:txBody>
      </p:sp>
      <p:sp>
        <p:nvSpPr>
          <p:cNvPr id="49157" name="Slide Number Placeholder 2"/>
          <p:cNvSpPr>
            <a:spLocks noGrp="1"/>
          </p:cNvSpPr>
          <p:nvPr>
            <p:ph type="sldNum" sz="quarter" idx="12"/>
          </p:nvPr>
        </p:nvSpPr>
        <p:spPr>
          <a:xfrm>
            <a:off x="6553200" y="6324600"/>
            <a:ext cx="2362200" cy="304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rgbClr val="254B8E"/>
                </a:solidFill>
                <a:latin typeface="Arial" pitchFamily="34" charset="0"/>
                <a:ea typeface="MS PGothic" pitchFamily="34" charset="-128"/>
              </a:defRPr>
            </a:lvl1pPr>
            <a:lvl2pPr marL="742950" indent="-285750" eaLnBrk="0" hangingPunct="0">
              <a:spcBef>
                <a:spcPct val="20000"/>
              </a:spcBef>
              <a:buChar char="–"/>
              <a:defRPr sz="28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sz="2000">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9pPr>
          </a:lstStyle>
          <a:p>
            <a:pPr>
              <a:spcBef>
                <a:spcPct val="0"/>
              </a:spcBef>
              <a:buFontTx/>
              <a:buNone/>
              <a:defRPr/>
            </a:pPr>
            <a:r>
              <a:rPr lang="en-US" altLang="en-US" sz="1200" dirty="0" err="1" smtClean="0">
                <a:solidFill>
                  <a:srgbClr val="FFFF00"/>
                </a:solidFill>
              </a:rPr>
              <a:t>Chaturvedi</a:t>
            </a:r>
            <a:r>
              <a:rPr lang="en-US" altLang="en-US" sz="1200" dirty="0" smtClean="0">
                <a:solidFill>
                  <a:srgbClr val="FFFF00"/>
                </a:solidFill>
              </a:rPr>
              <a:t> A. JCO 2010</a:t>
            </a:r>
          </a:p>
        </p:txBody>
      </p:sp>
      <p:pic>
        <p:nvPicPr>
          <p:cNvPr id="53254" name="Picture 2" descr="Figure 4 revised"/>
          <p:cNvPicPr>
            <a:picLocks noChangeAspect="1" noChangeArrowheads="1"/>
          </p:cNvPicPr>
          <p:nvPr/>
        </p:nvPicPr>
        <p:blipFill>
          <a:blip r:embed="rId3">
            <a:extLst>
              <a:ext uri="{28A0092B-C50C-407E-A947-70E740481C1C}">
                <a14:useLocalDpi xmlns:a14="http://schemas.microsoft.com/office/drawing/2010/main" xmlns="" val="0"/>
              </a:ext>
            </a:extLst>
          </a:blip>
          <a:srcRect t="4971"/>
          <a:stretch>
            <a:fillRect/>
          </a:stretch>
        </p:blipFill>
        <p:spPr bwMode="auto">
          <a:xfrm>
            <a:off x="914400" y="1828800"/>
            <a:ext cx="7010400" cy="430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73235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92329" y="304800"/>
            <a:ext cx="7432421"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3200">
                <a:solidFill>
                  <a:srgbClr val="254B8E"/>
                </a:solidFill>
                <a:latin typeface="Arial" pitchFamily="34" charset="0"/>
                <a:ea typeface="MS PGothic" pitchFamily="34" charset="-128"/>
              </a:defRPr>
            </a:lvl1pPr>
            <a:lvl2pPr marL="742950" indent="-285750" eaLnBrk="0" hangingPunct="0">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800">
                <a:solidFill>
                  <a:srgbClr val="254B8E"/>
                </a:solidFill>
                <a:latin typeface="Arial" pitchFamily="34" charset="0"/>
                <a:ea typeface="MS PGothic" pitchFamily="34" charset="-128"/>
              </a:defRPr>
            </a:lvl2pPr>
            <a:lvl3pPr marL="1143000" indent="-228600" eaLnBrk="0" hangingPunct="0">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rgbClr val="254B8E"/>
                </a:solidFill>
                <a:latin typeface="Arial" pitchFamily="34" charset="0"/>
                <a:ea typeface="MS PGothic" pitchFamily="34" charset="-128"/>
              </a:defRPr>
            </a:lvl3pPr>
            <a:lvl4pPr marL="1600200" indent="-228600" eaLnBrk="0" hangingPunct="0">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254B8E"/>
                </a:solidFill>
                <a:latin typeface="Arial" pitchFamily="34" charset="0"/>
                <a:ea typeface="MS PGothic" pitchFamily="34" charset="-128"/>
              </a:defRPr>
            </a:lvl4pPr>
            <a:lvl5pPr marL="2057400" indent="-228600" eaLnBrk="0" hangingPunct="0">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254B8E"/>
                </a:solidFill>
                <a:latin typeface="Arial" pitchFamily="34" charset="0"/>
                <a:ea typeface="MS PGothic" pitchFamily="34" charset="-128"/>
              </a:defRPr>
            </a:lvl9pPr>
          </a:lstStyle>
          <a:p>
            <a:pPr>
              <a:spcBef>
                <a:spcPct val="0"/>
              </a:spcBef>
              <a:buFontTx/>
              <a:buNone/>
            </a:pPr>
            <a:r>
              <a:rPr lang="en-GB" altLang="en-US" sz="2800" b="1" dirty="0">
                <a:solidFill>
                  <a:srgbClr val="FFFF00"/>
                </a:solidFill>
                <a:cs typeface="Arial" pitchFamily="34" charset="0"/>
              </a:rPr>
              <a:t>Number of new </a:t>
            </a:r>
            <a:r>
              <a:rPr lang="en-GB" altLang="en-US" sz="2800" b="1" dirty="0" smtClean="0">
                <a:solidFill>
                  <a:srgbClr val="FFFF00"/>
                </a:solidFill>
                <a:cs typeface="Arial" pitchFamily="34" charset="0"/>
              </a:rPr>
              <a:t>HPV + OPC overall </a:t>
            </a:r>
            <a:r>
              <a:rPr lang="en-GB" altLang="en-US" sz="2800" b="1" dirty="0">
                <a:solidFill>
                  <a:srgbClr val="FFFF00"/>
                </a:solidFill>
                <a:cs typeface="Arial" pitchFamily="34" charset="0"/>
              </a:rPr>
              <a:t>and by sex, in the United States, 2009. </a:t>
            </a: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57925" y="6035674"/>
            <a:ext cx="25336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427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 y="1916113"/>
            <a:ext cx="8382000" cy="357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4277" name="Text Box 4"/>
          <p:cNvSpPr txBox="1">
            <a:spLocks noChangeArrowheads="1"/>
          </p:cNvSpPr>
          <p:nvPr/>
        </p:nvSpPr>
        <p:spPr bwMode="auto">
          <a:xfrm>
            <a:off x="152400" y="6172200"/>
            <a:ext cx="391795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spcBef>
                <a:spcPct val="20000"/>
              </a:spcBef>
              <a:buChar char="•"/>
              <a:tabLst>
                <a:tab pos="655638" algn="l"/>
                <a:tab pos="1312863" algn="l"/>
                <a:tab pos="1968500" algn="l"/>
                <a:tab pos="2625725" algn="l"/>
                <a:tab pos="3282950" algn="l"/>
              </a:tabLst>
              <a:defRPr sz="3200">
                <a:solidFill>
                  <a:srgbClr val="254B8E"/>
                </a:solidFill>
                <a:latin typeface="Arial" pitchFamily="34" charset="0"/>
                <a:ea typeface="MS PGothic" pitchFamily="34" charset="-128"/>
              </a:defRPr>
            </a:lvl1pPr>
            <a:lvl2pPr marL="742950" indent="-285750" eaLnBrk="0" hangingPunct="0">
              <a:spcBef>
                <a:spcPct val="20000"/>
              </a:spcBef>
              <a:buChar char="–"/>
              <a:tabLst>
                <a:tab pos="655638" algn="l"/>
                <a:tab pos="1312863" algn="l"/>
                <a:tab pos="1968500" algn="l"/>
                <a:tab pos="2625725" algn="l"/>
                <a:tab pos="3282950" algn="l"/>
              </a:tabLst>
              <a:defRPr sz="2800">
                <a:solidFill>
                  <a:srgbClr val="254B8E"/>
                </a:solidFill>
                <a:latin typeface="Arial" pitchFamily="34" charset="0"/>
                <a:ea typeface="MS PGothic" pitchFamily="34" charset="-128"/>
              </a:defRPr>
            </a:lvl2pPr>
            <a:lvl3pPr marL="1143000" indent="-228600" eaLnBrk="0" hangingPunct="0">
              <a:spcBef>
                <a:spcPct val="20000"/>
              </a:spcBef>
              <a:buChar char="•"/>
              <a:tabLst>
                <a:tab pos="655638" algn="l"/>
                <a:tab pos="1312863" algn="l"/>
                <a:tab pos="1968500" algn="l"/>
                <a:tab pos="2625725" algn="l"/>
                <a:tab pos="3282950" algn="l"/>
              </a:tabLst>
              <a:defRPr sz="2400">
                <a:solidFill>
                  <a:srgbClr val="254B8E"/>
                </a:solidFill>
                <a:latin typeface="Arial" pitchFamily="34" charset="0"/>
                <a:ea typeface="MS PGothic" pitchFamily="34" charset="-128"/>
              </a:defRPr>
            </a:lvl3pPr>
            <a:lvl4pPr marL="1600200" indent="-228600" eaLnBrk="0" hangingPunct="0">
              <a:spcBef>
                <a:spcPct val="20000"/>
              </a:spcBef>
              <a:buChar char="–"/>
              <a:tabLst>
                <a:tab pos="655638" algn="l"/>
                <a:tab pos="1312863" algn="l"/>
                <a:tab pos="1968500" algn="l"/>
                <a:tab pos="2625725" algn="l"/>
                <a:tab pos="3282950" algn="l"/>
              </a:tabLst>
              <a:defRPr sz="2000">
                <a:solidFill>
                  <a:srgbClr val="254B8E"/>
                </a:solidFill>
                <a:latin typeface="Arial" pitchFamily="34" charset="0"/>
                <a:ea typeface="MS PGothic" pitchFamily="34" charset="-128"/>
              </a:defRPr>
            </a:lvl4pPr>
            <a:lvl5pPr marL="2057400" indent="-228600" eaLnBrk="0" hangingPunct="0">
              <a:spcBef>
                <a:spcPct val="20000"/>
              </a:spcBef>
              <a:buChar char="»"/>
              <a:tabLst>
                <a:tab pos="655638" algn="l"/>
                <a:tab pos="1312863" algn="l"/>
                <a:tab pos="1968500" algn="l"/>
                <a:tab pos="2625725" algn="l"/>
                <a:tab pos="3282950" algn="l"/>
              </a:tabLst>
              <a:defRPr sz="2000">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655638" algn="l"/>
                <a:tab pos="1312863" algn="l"/>
                <a:tab pos="1968500" algn="l"/>
                <a:tab pos="2625725" algn="l"/>
                <a:tab pos="3282950" algn="l"/>
              </a:tabLst>
              <a:defRPr sz="2000">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655638" algn="l"/>
                <a:tab pos="1312863" algn="l"/>
                <a:tab pos="1968500" algn="l"/>
                <a:tab pos="2625725" algn="l"/>
                <a:tab pos="3282950" algn="l"/>
              </a:tabLst>
              <a:defRPr sz="2000">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655638" algn="l"/>
                <a:tab pos="1312863" algn="l"/>
                <a:tab pos="1968500" algn="l"/>
                <a:tab pos="2625725" algn="l"/>
                <a:tab pos="3282950" algn="l"/>
              </a:tabLst>
              <a:defRPr sz="2000">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655638" algn="l"/>
                <a:tab pos="1312863" algn="l"/>
                <a:tab pos="1968500" algn="l"/>
                <a:tab pos="2625725" algn="l"/>
                <a:tab pos="3282950" algn="l"/>
              </a:tabLst>
              <a:defRPr sz="2000">
                <a:solidFill>
                  <a:srgbClr val="254B8E"/>
                </a:solidFill>
                <a:latin typeface="Arial" pitchFamily="34" charset="0"/>
                <a:ea typeface="MS PGothic" pitchFamily="34" charset="-128"/>
              </a:defRPr>
            </a:lvl9pPr>
          </a:lstStyle>
          <a:p>
            <a:pPr>
              <a:spcBef>
                <a:spcPct val="0"/>
              </a:spcBef>
              <a:buFontTx/>
              <a:buNone/>
            </a:pPr>
            <a:r>
              <a:rPr lang="en-GB" altLang="en-US" sz="1100" b="1">
                <a:solidFill>
                  <a:schemeClr val="bg1"/>
                </a:solidFill>
                <a:cs typeface="Arial" pitchFamily="34" charset="0"/>
              </a:rPr>
              <a:t>Jemal A et al. JNCI J Natl Cancer Inst 2013;105:175-201</a:t>
            </a:r>
          </a:p>
        </p:txBody>
      </p:sp>
      <p:sp>
        <p:nvSpPr>
          <p:cNvPr id="54278" name="Text Box 5"/>
          <p:cNvSpPr txBox="1">
            <a:spLocks noChangeArrowheads="1"/>
          </p:cNvSpPr>
          <p:nvPr/>
        </p:nvSpPr>
        <p:spPr bwMode="auto">
          <a:xfrm>
            <a:off x="98425" y="6450013"/>
            <a:ext cx="4930775" cy="3471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76200" indent="-76200" eaLnBrk="0" hangingPunct="0">
              <a:spcBef>
                <a:spcPct val="20000"/>
              </a:spcBef>
              <a:buChar char="•"/>
              <a:tabLst>
                <a:tab pos="655638" algn="l"/>
                <a:tab pos="1312863" algn="l"/>
                <a:tab pos="1968500" algn="l"/>
                <a:tab pos="2625725" algn="l"/>
                <a:tab pos="3282950" algn="l"/>
                <a:tab pos="3938588" algn="l"/>
                <a:tab pos="4595813" algn="l"/>
              </a:tabLst>
              <a:defRPr sz="3200">
                <a:solidFill>
                  <a:srgbClr val="254B8E"/>
                </a:solidFill>
                <a:latin typeface="Arial" pitchFamily="34" charset="0"/>
                <a:ea typeface="MS PGothic" pitchFamily="34" charset="-128"/>
              </a:defRPr>
            </a:lvl1pPr>
            <a:lvl2pPr marL="742950" indent="-285750" eaLnBrk="0" hangingPunct="0">
              <a:spcBef>
                <a:spcPct val="20000"/>
              </a:spcBef>
              <a:buChar char="–"/>
              <a:tabLst>
                <a:tab pos="655638" algn="l"/>
                <a:tab pos="1312863" algn="l"/>
                <a:tab pos="1968500" algn="l"/>
                <a:tab pos="2625725" algn="l"/>
                <a:tab pos="3282950" algn="l"/>
                <a:tab pos="3938588" algn="l"/>
                <a:tab pos="4595813" algn="l"/>
              </a:tabLst>
              <a:defRPr sz="2800">
                <a:solidFill>
                  <a:srgbClr val="254B8E"/>
                </a:solidFill>
                <a:latin typeface="Arial" pitchFamily="34" charset="0"/>
                <a:ea typeface="MS PGothic" pitchFamily="34" charset="-128"/>
              </a:defRPr>
            </a:lvl2pPr>
            <a:lvl3pPr marL="1143000" indent="-228600" eaLnBrk="0" hangingPunct="0">
              <a:spcBef>
                <a:spcPct val="20000"/>
              </a:spcBef>
              <a:buChar char="•"/>
              <a:tabLst>
                <a:tab pos="655638" algn="l"/>
                <a:tab pos="1312863" algn="l"/>
                <a:tab pos="1968500" algn="l"/>
                <a:tab pos="2625725" algn="l"/>
                <a:tab pos="3282950" algn="l"/>
                <a:tab pos="3938588" algn="l"/>
                <a:tab pos="4595813" algn="l"/>
              </a:tabLst>
              <a:defRPr sz="2400">
                <a:solidFill>
                  <a:srgbClr val="254B8E"/>
                </a:solidFill>
                <a:latin typeface="Arial" pitchFamily="34" charset="0"/>
                <a:ea typeface="MS PGothic" pitchFamily="34" charset="-128"/>
              </a:defRPr>
            </a:lvl3pPr>
            <a:lvl4pPr marL="1600200" indent="-228600" eaLnBrk="0" hangingPunct="0">
              <a:spcBef>
                <a:spcPct val="20000"/>
              </a:spcBef>
              <a:buChar char="–"/>
              <a:tabLst>
                <a:tab pos="655638" algn="l"/>
                <a:tab pos="1312863" algn="l"/>
                <a:tab pos="1968500" algn="l"/>
                <a:tab pos="2625725" algn="l"/>
                <a:tab pos="3282950" algn="l"/>
                <a:tab pos="3938588" algn="l"/>
                <a:tab pos="4595813" algn="l"/>
              </a:tabLst>
              <a:defRPr sz="2000">
                <a:solidFill>
                  <a:srgbClr val="254B8E"/>
                </a:solidFill>
                <a:latin typeface="Arial" pitchFamily="34" charset="0"/>
                <a:ea typeface="MS PGothic" pitchFamily="34" charset="-128"/>
              </a:defRPr>
            </a:lvl4pPr>
            <a:lvl5pPr marL="2057400" indent="-228600" eaLnBrk="0" hangingPunct="0">
              <a:spcBef>
                <a:spcPct val="20000"/>
              </a:spcBef>
              <a:buChar char="»"/>
              <a:tabLst>
                <a:tab pos="655638" algn="l"/>
                <a:tab pos="1312863" algn="l"/>
                <a:tab pos="1968500" algn="l"/>
                <a:tab pos="2625725" algn="l"/>
                <a:tab pos="3282950" algn="l"/>
                <a:tab pos="3938588" algn="l"/>
                <a:tab pos="4595813" algn="l"/>
              </a:tabLst>
              <a:defRPr sz="2000">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Lst>
              <a:defRPr sz="2000">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Lst>
              <a:defRPr sz="2000">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Lst>
              <a:defRPr sz="2000">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Lst>
              <a:defRPr sz="2000">
                <a:solidFill>
                  <a:srgbClr val="254B8E"/>
                </a:solidFill>
                <a:latin typeface="Arial" pitchFamily="34" charset="0"/>
                <a:ea typeface="MS PGothic" pitchFamily="34" charset="-128"/>
              </a:defRPr>
            </a:lvl9pPr>
          </a:lstStyle>
          <a:p>
            <a:pPr>
              <a:spcBef>
                <a:spcPct val="0"/>
              </a:spcBef>
              <a:buFontTx/>
              <a:buNone/>
            </a:pPr>
            <a:r>
              <a:rPr lang="en-GB" altLang="en-US" sz="900" dirty="0">
                <a:solidFill>
                  <a:srgbClr val="FFFF00"/>
                </a:solidFill>
                <a:cs typeface="Arial" pitchFamily="34" charset="0"/>
              </a:rPr>
              <a:t>© The Author 2013. Published by Oxford University Press</a:t>
            </a:r>
            <a:r>
              <a:rPr lang="en-GB" altLang="en-US" sz="900" dirty="0">
                <a:solidFill>
                  <a:srgbClr val="000000"/>
                </a:solidFill>
                <a:cs typeface="Arial" pitchFamily="34" charset="0"/>
              </a:rPr>
              <a:t>.</a:t>
            </a:r>
          </a:p>
        </p:txBody>
      </p:sp>
    </p:spTree>
    <p:extLst>
      <p:ext uri="{BB962C8B-B14F-4D97-AF65-F5344CB8AC3E}">
        <p14:creationId xmlns:p14="http://schemas.microsoft.com/office/powerpoint/2010/main" xmlns="" val="27046356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68" y="0"/>
            <a:ext cx="9677400" cy="1304925"/>
          </a:xfrm>
        </p:spPr>
        <p:txBody>
          <a:bodyPr/>
          <a:lstStyle/>
          <a:p>
            <a:r>
              <a:rPr lang="en-US" altLang="en-US" sz="2800" b="1" dirty="0">
                <a:solidFill>
                  <a:srgbClr val="FFFF00"/>
                </a:solidFill>
              </a:rPr>
              <a:t>Increased incidence rates </a:t>
            </a:r>
            <a:r>
              <a:rPr lang="en-US" altLang="en-US" sz="2800" b="1" dirty="0" smtClean="0">
                <a:solidFill>
                  <a:srgbClr val="FFFF00"/>
                </a:solidFill>
              </a:rPr>
              <a:t>OPC</a:t>
            </a:r>
            <a:r>
              <a:rPr lang="en-US" altLang="en-US" sz="2800" b="1" dirty="0">
                <a:solidFill>
                  <a:srgbClr val="FFFF00"/>
                </a:solidFill>
              </a:rPr>
              <a:t/>
            </a:r>
            <a:br>
              <a:rPr lang="en-US" altLang="en-US" sz="2800" b="1" dirty="0">
                <a:solidFill>
                  <a:srgbClr val="FFFF00"/>
                </a:solidFill>
              </a:rPr>
            </a:br>
            <a:r>
              <a:rPr lang="en-US" altLang="en-US" sz="2800" b="1" dirty="0">
                <a:solidFill>
                  <a:srgbClr val="FFFF00"/>
                </a:solidFill>
              </a:rPr>
              <a:t>primarily among men </a:t>
            </a:r>
            <a:r>
              <a:rPr lang="en-US" altLang="en-US" sz="2800" b="1" dirty="0" smtClean="0">
                <a:solidFill>
                  <a:srgbClr val="FFFF00"/>
                </a:solidFill>
              </a:rPr>
              <a:t>and younger age-cohorts</a:t>
            </a:r>
            <a:endParaRPr lang="en-US" sz="2800" b="1" dirty="0">
              <a:solidFill>
                <a:srgbClr val="FFFF00"/>
              </a:solidFill>
            </a:endParaRPr>
          </a:p>
        </p:txBody>
      </p:sp>
      <p:sp>
        <p:nvSpPr>
          <p:cNvPr id="6" name="Slide Number Placeholder 5"/>
          <p:cNvSpPr>
            <a:spLocks noGrp="1"/>
          </p:cNvSpPr>
          <p:nvPr>
            <p:ph type="sldNum" sz="quarter" idx="12"/>
          </p:nvPr>
        </p:nvSpPr>
        <p:spPr>
          <a:xfrm>
            <a:off x="6667500" y="6477000"/>
            <a:ext cx="2247900" cy="304800"/>
          </a:xfrm>
        </p:spPr>
        <p:txBody>
          <a:bodyPr/>
          <a:lstStyle/>
          <a:p>
            <a:pPr>
              <a:defRPr/>
            </a:pPr>
            <a:r>
              <a:rPr lang="en-US" altLang="en-US" dirty="0" err="1" smtClean="0">
                <a:solidFill>
                  <a:schemeClr val="bg1"/>
                </a:solidFill>
              </a:rPr>
              <a:t>Gillison</a:t>
            </a:r>
            <a:r>
              <a:rPr lang="en-US" altLang="en-US" dirty="0" smtClean="0">
                <a:solidFill>
                  <a:schemeClr val="bg1"/>
                </a:solidFill>
              </a:rPr>
              <a:t> et al. JCO 2015</a:t>
            </a:r>
            <a:endParaRPr lang="en-US" altLang="en-US" dirty="0">
              <a:solidFill>
                <a:schemeClr val="bg1"/>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7700" y="1618463"/>
            <a:ext cx="7804800" cy="47736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60595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Title 505"/>
          <p:cNvSpPr>
            <a:spLocks noGrp="1"/>
          </p:cNvSpPr>
          <p:nvPr>
            <p:ph type="title"/>
          </p:nvPr>
        </p:nvSpPr>
        <p:spPr>
          <a:xfrm>
            <a:off x="99225" y="134305"/>
            <a:ext cx="7772400" cy="1143000"/>
          </a:xfrm>
        </p:spPr>
        <p:txBody>
          <a:bodyPr/>
          <a:lstStyle/>
          <a:p>
            <a:r>
              <a:rPr lang="en-US" sz="4000" b="1" dirty="0" smtClean="0">
                <a:solidFill>
                  <a:srgbClr val="FFFF00"/>
                </a:solidFill>
              </a:rPr>
              <a:t>Incidence of OPC in the US: SEER (1975-2012)</a:t>
            </a:r>
            <a:endParaRPr lang="en-US" sz="4000" b="1" dirty="0">
              <a:solidFill>
                <a:srgbClr val="FFFF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761671615"/>
              </p:ext>
            </p:extLst>
          </p:nvPr>
        </p:nvGraphicFramePr>
        <p:xfrm>
          <a:off x="5643562" y="1391605"/>
          <a:ext cx="3100387" cy="5394960"/>
        </p:xfrm>
        <a:graphic>
          <a:graphicData uri="http://schemas.openxmlformats.org/drawingml/2006/table">
            <a:tbl>
              <a:tblPr firstRow="1" bandRow="1">
                <a:tableStyleId>{5C22544A-7EE6-4342-B048-85BDC9FD1C3A}</a:tableStyleId>
              </a:tblPr>
              <a:tblGrid>
                <a:gridCol w="1813832">
                  <a:extLst>
                    <a:ext uri="{9D8B030D-6E8A-4147-A177-3AD203B41FA5}">
                      <a16:colId xmlns:a16="http://schemas.microsoft.com/office/drawing/2014/main" xmlns="" val="20000"/>
                    </a:ext>
                  </a:extLst>
                </a:gridCol>
                <a:gridCol w="1286555">
                  <a:extLst>
                    <a:ext uri="{9D8B030D-6E8A-4147-A177-3AD203B41FA5}">
                      <a16:colId xmlns:a16="http://schemas.microsoft.com/office/drawing/2014/main" xmlns="" val="20001"/>
                    </a:ext>
                  </a:extLst>
                </a:gridCol>
              </a:tblGrid>
              <a:tr h="583868">
                <a:tc>
                  <a:txBody>
                    <a:bodyPr/>
                    <a:lstStyle/>
                    <a:p>
                      <a:endParaRPr lang="en-US" dirty="0">
                        <a:solidFill>
                          <a:srgbClr val="FFFF00"/>
                        </a:solidFill>
                      </a:endParaRPr>
                    </a:p>
                  </a:txBody>
                  <a:tcPr>
                    <a:solidFill>
                      <a:srgbClr val="FFC000"/>
                    </a:solidFill>
                  </a:tcPr>
                </a:tc>
                <a:tc>
                  <a:txBody>
                    <a:bodyPr/>
                    <a:lstStyle/>
                    <a:p>
                      <a:pPr algn="ctr"/>
                      <a:r>
                        <a:rPr lang="en-US" dirty="0" smtClean="0">
                          <a:solidFill>
                            <a:schemeClr val="bg1"/>
                          </a:solidFill>
                        </a:rPr>
                        <a:t>Percent change</a:t>
                      </a:r>
                      <a:endParaRPr lang="en-US" dirty="0">
                        <a:solidFill>
                          <a:schemeClr val="bg1"/>
                        </a:solidFill>
                      </a:endParaRPr>
                    </a:p>
                  </a:txBody>
                  <a:tcPr>
                    <a:solidFill>
                      <a:srgbClr val="FFC000"/>
                    </a:solidFill>
                  </a:tcPr>
                </a:tc>
                <a:extLst>
                  <a:ext uri="{0D108BD9-81ED-4DB2-BD59-A6C34878D82A}">
                    <a16:rowId xmlns:a16="http://schemas.microsoft.com/office/drawing/2014/main" xmlns="" val="10000"/>
                  </a:ext>
                </a:extLst>
              </a:tr>
              <a:tr h="338273">
                <a:tc>
                  <a:txBody>
                    <a:bodyPr/>
                    <a:lstStyle/>
                    <a:p>
                      <a:r>
                        <a:rPr lang="en-US" b="1" dirty="0" smtClean="0">
                          <a:solidFill>
                            <a:srgbClr val="FFFF00"/>
                          </a:solidFill>
                        </a:rPr>
                        <a:t>Overall</a:t>
                      </a:r>
                      <a:endParaRPr lang="en-US" b="1" dirty="0">
                        <a:solidFill>
                          <a:srgbClr val="FFFF00"/>
                        </a:solidFill>
                      </a:endParaRPr>
                    </a:p>
                  </a:txBody>
                  <a:tcPr>
                    <a:noFill/>
                  </a:tcPr>
                </a:tc>
                <a:tc>
                  <a:txBody>
                    <a:bodyPr/>
                    <a:lstStyle/>
                    <a:p>
                      <a:pPr algn="ctr"/>
                      <a:r>
                        <a:rPr lang="en-US" dirty="0" smtClean="0">
                          <a:solidFill>
                            <a:srgbClr val="FFFF00"/>
                          </a:solidFill>
                        </a:rPr>
                        <a:t>62.6</a:t>
                      </a:r>
                      <a:endParaRPr lang="en-US" dirty="0">
                        <a:solidFill>
                          <a:srgbClr val="FFFF00"/>
                        </a:solidFill>
                      </a:endParaRPr>
                    </a:p>
                  </a:txBody>
                  <a:tcPr>
                    <a:noFill/>
                  </a:tcPr>
                </a:tc>
                <a:extLst>
                  <a:ext uri="{0D108BD9-81ED-4DB2-BD59-A6C34878D82A}">
                    <a16:rowId xmlns:a16="http://schemas.microsoft.com/office/drawing/2014/main" xmlns="" val="10001"/>
                  </a:ext>
                </a:extLst>
              </a:tr>
              <a:tr h="338273">
                <a:tc>
                  <a:txBody>
                    <a:bodyPr/>
                    <a:lstStyle/>
                    <a:p>
                      <a:r>
                        <a:rPr lang="en-US" b="1" dirty="0" smtClean="0">
                          <a:solidFill>
                            <a:srgbClr val="FFFF00"/>
                          </a:solidFill>
                        </a:rPr>
                        <a:t>Sex</a:t>
                      </a:r>
                      <a:endParaRPr lang="en-US" b="1" dirty="0">
                        <a:solidFill>
                          <a:srgbClr val="FFFF00"/>
                        </a:solidFill>
                      </a:endParaRPr>
                    </a:p>
                  </a:txBody>
                  <a:tcPr>
                    <a:noFill/>
                  </a:tcPr>
                </a:tc>
                <a:tc>
                  <a:txBody>
                    <a:bodyPr/>
                    <a:lstStyle/>
                    <a:p>
                      <a:pPr algn="ctr"/>
                      <a:endParaRPr lang="en-US" dirty="0">
                        <a:solidFill>
                          <a:srgbClr val="FFFF00"/>
                        </a:solidFill>
                      </a:endParaRPr>
                    </a:p>
                  </a:txBody>
                  <a:tcPr>
                    <a:noFill/>
                  </a:tcPr>
                </a:tc>
                <a:extLst>
                  <a:ext uri="{0D108BD9-81ED-4DB2-BD59-A6C34878D82A}">
                    <a16:rowId xmlns:a16="http://schemas.microsoft.com/office/drawing/2014/main" xmlns="" val="10002"/>
                  </a:ext>
                </a:extLst>
              </a:tr>
              <a:tr h="338273">
                <a:tc>
                  <a:txBody>
                    <a:bodyPr/>
                    <a:lstStyle/>
                    <a:p>
                      <a:pPr algn="r"/>
                      <a:r>
                        <a:rPr lang="en-US" dirty="0" smtClean="0">
                          <a:solidFill>
                            <a:srgbClr val="FFFF00"/>
                          </a:solidFill>
                        </a:rPr>
                        <a:t>Male</a:t>
                      </a:r>
                      <a:endParaRPr lang="en-US" dirty="0">
                        <a:solidFill>
                          <a:srgbClr val="FFFF00"/>
                        </a:solidFill>
                      </a:endParaRPr>
                    </a:p>
                  </a:txBody>
                  <a:tcPr>
                    <a:noFill/>
                  </a:tcPr>
                </a:tc>
                <a:tc>
                  <a:txBody>
                    <a:bodyPr/>
                    <a:lstStyle/>
                    <a:p>
                      <a:pPr algn="ctr"/>
                      <a:r>
                        <a:rPr lang="en-US" dirty="0" smtClean="0">
                          <a:solidFill>
                            <a:srgbClr val="FFFF00"/>
                          </a:solidFill>
                        </a:rPr>
                        <a:t>81.8</a:t>
                      </a:r>
                      <a:endParaRPr lang="en-US" dirty="0">
                        <a:solidFill>
                          <a:srgbClr val="FFFF00"/>
                        </a:solidFill>
                      </a:endParaRPr>
                    </a:p>
                  </a:txBody>
                  <a:tcPr>
                    <a:noFill/>
                  </a:tcPr>
                </a:tc>
                <a:extLst>
                  <a:ext uri="{0D108BD9-81ED-4DB2-BD59-A6C34878D82A}">
                    <a16:rowId xmlns:a16="http://schemas.microsoft.com/office/drawing/2014/main" xmlns="" val="10003"/>
                  </a:ext>
                </a:extLst>
              </a:tr>
              <a:tr h="338273">
                <a:tc>
                  <a:txBody>
                    <a:bodyPr/>
                    <a:lstStyle/>
                    <a:p>
                      <a:pPr algn="r"/>
                      <a:r>
                        <a:rPr lang="en-US" dirty="0" smtClean="0">
                          <a:solidFill>
                            <a:srgbClr val="FFFF00"/>
                          </a:solidFill>
                        </a:rPr>
                        <a:t>Female</a:t>
                      </a:r>
                      <a:endParaRPr lang="en-US" dirty="0">
                        <a:solidFill>
                          <a:srgbClr val="FFFF00"/>
                        </a:solidFill>
                      </a:endParaRPr>
                    </a:p>
                  </a:txBody>
                  <a:tcPr>
                    <a:noFill/>
                  </a:tcPr>
                </a:tc>
                <a:tc>
                  <a:txBody>
                    <a:bodyPr/>
                    <a:lstStyle/>
                    <a:p>
                      <a:pPr algn="ctr"/>
                      <a:r>
                        <a:rPr lang="en-US" dirty="0" smtClean="0">
                          <a:solidFill>
                            <a:srgbClr val="FFFF00"/>
                          </a:solidFill>
                        </a:rPr>
                        <a:t>-1.6</a:t>
                      </a:r>
                      <a:endParaRPr lang="en-US" dirty="0">
                        <a:solidFill>
                          <a:srgbClr val="FFFF00"/>
                        </a:solidFill>
                      </a:endParaRPr>
                    </a:p>
                  </a:txBody>
                  <a:tcPr>
                    <a:noFill/>
                  </a:tcPr>
                </a:tc>
                <a:extLst>
                  <a:ext uri="{0D108BD9-81ED-4DB2-BD59-A6C34878D82A}">
                    <a16:rowId xmlns:a16="http://schemas.microsoft.com/office/drawing/2014/main" xmlns="" val="10004"/>
                  </a:ext>
                </a:extLst>
              </a:tr>
              <a:tr h="338273">
                <a:tc>
                  <a:txBody>
                    <a:bodyPr/>
                    <a:lstStyle/>
                    <a:p>
                      <a:r>
                        <a:rPr lang="en-US" b="1" dirty="0" smtClean="0">
                          <a:solidFill>
                            <a:srgbClr val="FFFF00"/>
                          </a:solidFill>
                        </a:rPr>
                        <a:t>Race</a:t>
                      </a:r>
                      <a:endParaRPr lang="en-US" b="1" dirty="0">
                        <a:solidFill>
                          <a:srgbClr val="FFFF00"/>
                        </a:solidFill>
                      </a:endParaRPr>
                    </a:p>
                  </a:txBody>
                  <a:tcPr>
                    <a:noFill/>
                  </a:tcPr>
                </a:tc>
                <a:tc>
                  <a:txBody>
                    <a:bodyPr/>
                    <a:lstStyle/>
                    <a:p>
                      <a:pPr algn="ctr"/>
                      <a:endParaRPr lang="en-US" dirty="0">
                        <a:solidFill>
                          <a:srgbClr val="FFFF00"/>
                        </a:solidFill>
                      </a:endParaRPr>
                    </a:p>
                  </a:txBody>
                  <a:tcPr>
                    <a:noFill/>
                  </a:tcPr>
                </a:tc>
                <a:extLst>
                  <a:ext uri="{0D108BD9-81ED-4DB2-BD59-A6C34878D82A}">
                    <a16:rowId xmlns:a16="http://schemas.microsoft.com/office/drawing/2014/main" xmlns="" val="10005"/>
                  </a:ext>
                </a:extLst>
              </a:tr>
              <a:tr h="338273">
                <a:tc>
                  <a:txBody>
                    <a:bodyPr/>
                    <a:lstStyle/>
                    <a:p>
                      <a:pPr algn="r"/>
                      <a:r>
                        <a:rPr lang="en-US" dirty="0" smtClean="0">
                          <a:solidFill>
                            <a:srgbClr val="FFFF00"/>
                          </a:solidFill>
                        </a:rPr>
                        <a:t>White</a:t>
                      </a:r>
                      <a:endParaRPr lang="en-US" dirty="0">
                        <a:solidFill>
                          <a:srgbClr val="FFFF00"/>
                        </a:solidFill>
                      </a:endParaRPr>
                    </a:p>
                  </a:txBody>
                  <a:tcPr>
                    <a:noFill/>
                  </a:tcPr>
                </a:tc>
                <a:tc>
                  <a:txBody>
                    <a:bodyPr/>
                    <a:lstStyle/>
                    <a:p>
                      <a:pPr algn="ctr"/>
                      <a:r>
                        <a:rPr lang="en-US" dirty="0" smtClean="0">
                          <a:solidFill>
                            <a:srgbClr val="FFFF00"/>
                          </a:solidFill>
                        </a:rPr>
                        <a:t>87.7</a:t>
                      </a:r>
                      <a:endParaRPr lang="en-US" dirty="0">
                        <a:solidFill>
                          <a:srgbClr val="FFFF00"/>
                        </a:solidFill>
                      </a:endParaRPr>
                    </a:p>
                  </a:txBody>
                  <a:tcPr>
                    <a:noFill/>
                  </a:tcPr>
                </a:tc>
                <a:extLst>
                  <a:ext uri="{0D108BD9-81ED-4DB2-BD59-A6C34878D82A}">
                    <a16:rowId xmlns:a16="http://schemas.microsoft.com/office/drawing/2014/main" xmlns="" val="10006"/>
                  </a:ext>
                </a:extLst>
              </a:tr>
              <a:tr h="338273">
                <a:tc>
                  <a:txBody>
                    <a:bodyPr/>
                    <a:lstStyle/>
                    <a:p>
                      <a:pPr algn="r"/>
                      <a:r>
                        <a:rPr lang="en-US" dirty="0" smtClean="0">
                          <a:solidFill>
                            <a:srgbClr val="FFFF00"/>
                          </a:solidFill>
                        </a:rPr>
                        <a:t>Black</a:t>
                      </a:r>
                      <a:endParaRPr lang="en-US" dirty="0">
                        <a:solidFill>
                          <a:srgbClr val="FFFF00"/>
                        </a:solidFill>
                      </a:endParaRPr>
                    </a:p>
                  </a:txBody>
                  <a:tcPr>
                    <a:noFill/>
                  </a:tcPr>
                </a:tc>
                <a:tc>
                  <a:txBody>
                    <a:bodyPr/>
                    <a:lstStyle/>
                    <a:p>
                      <a:pPr algn="ctr"/>
                      <a:r>
                        <a:rPr lang="en-US" dirty="0" smtClean="0">
                          <a:solidFill>
                            <a:srgbClr val="FFFF00"/>
                          </a:solidFill>
                        </a:rPr>
                        <a:t>-18.3</a:t>
                      </a:r>
                      <a:endParaRPr lang="en-US" dirty="0">
                        <a:solidFill>
                          <a:srgbClr val="FFFF00"/>
                        </a:solidFill>
                      </a:endParaRPr>
                    </a:p>
                  </a:txBody>
                  <a:tcPr>
                    <a:noFill/>
                  </a:tcPr>
                </a:tc>
                <a:extLst>
                  <a:ext uri="{0D108BD9-81ED-4DB2-BD59-A6C34878D82A}">
                    <a16:rowId xmlns:a16="http://schemas.microsoft.com/office/drawing/2014/main" xmlns="" val="10007"/>
                  </a:ext>
                </a:extLst>
              </a:tr>
              <a:tr h="338273">
                <a:tc>
                  <a:txBody>
                    <a:bodyPr/>
                    <a:lstStyle/>
                    <a:p>
                      <a:pPr algn="r"/>
                      <a:r>
                        <a:rPr lang="en-US" dirty="0" smtClean="0">
                          <a:solidFill>
                            <a:srgbClr val="FFFF00"/>
                          </a:solidFill>
                        </a:rPr>
                        <a:t>Other</a:t>
                      </a:r>
                      <a:endParaRPr lang="en-US" dirty="0">
                        <a:solidFill>
                          <a:srgbClr val="FFFF00"/>
                        </a:solidFill>
                      </a:endParaRPr>
                    </a:p>
                  </a:txBody>
                  <a:tcPr>
                    <a:noFill/>
                  </a:tcPr>
                </a:tc>
                <a:tc>
                  <a:txBody>
                    <a:bodyPr/>
                    <a:lstStyle/>
                    <a:p>
                      <a:pPr algn="ctr"/>
                      <a:r>
                        <a:rPr lang="en-US" dirty="0" smtClean="0">
                          <a:solidFill>
                            <a:srgbClr val="FFFF00"/>
                          </a:solidFill>
                        </a:rPr>
                        <a:t>5.9</a:t>
                      </a:r>
                      <a:endParaRPr lang="en-US" dirty="0">
                        <a:solidFill>
                          <a:srgbClr val="FFFF00"/>
                        </a:solidFill>
                      </a:endParaRPr>
                    </a:p>
                  </a:txBody>
                  <a:tcPr>
                    <a:noFill/>
                  </a:tcPr>
                </a:tc>
                <a:extLst>
                  <a:ext uri="{0D108BD9-81ED-4DB2-BD59-A6C34878D82A}">
                    <a16:rowId xmlns:a16="http://schemas.microsoft.com/office/drawing/2014/main" xmlns="" val="10008"/>
                  </a:ext>
                </a:extLst>
              </a:tr>
              <a:tr h="338273">
                <a:tc>
                  <a:txBody>
                    <a:bodyPr/>
                    <a:lstStyle/>
                    <a:p>
                      <a:r>
                        <a:rPr lang="en-US" b="1" dirty="0" smtClean="0">
                          <a:solidFill>
                            <a:srgbClr val="FFFF00"/>
                          </a:solidFill>
                        </a:rPr>
                        <a:t>Age</a:t>
                      </a:r>
                      <a:endParaRPr lang="en-US" b="1" dirty="0">
                        <a:solidFill>
                          <a:srgbClr val="FFFF00"/>
                        </a:solidFill>
                      </a:endParaRPr>
                    </a:p>
                  </a:txBody>
                  <a:tcPr>
                    <a:noFill/>
                  </a:tcPr>
                </a:tc>
                <a:tc>
                  <a:txBody>
                    <a:bodyPr/>
                    <a:lstStyle/>
                    <a:p>
                      <a:pPr algn="ctr"/>
                      <a:endParaRPr lang="en-US" dirty="0">
                        <a:solidFill>
                          <a:srgbClr val="FFFF00"/>
                        </a:solidFill>
                      </a:endParaRPr>
                    </a:p>
                  </a:txBody>
                  <a:tcPr>
                    <a:noFill/>
                  </a:tcPr>
                </a:tc>
                <a:extLst>
                  <a:ext uri="{0D108BD9-81ED-4DB2-BD59-A6C34878D82A}">
                    <a16:rowId xmlns:a16="http://schemas.microsoft.com/office/drawing/2014/main" xmlns="" val="10009"/>
                  </a:ext>
                </a:extLst>
              </a:tr>
              <a:tr h="338273">
                <a:tc>
                  <a:txBody>
                    <a:bodyPr/>
                    <a:lstStyle/>
                    <a:p>
                      <a:pPr algn="r"/>
                      <a:r>
                        <a:rPr lang="en-US" dirty="0" smtClean="0">
                          <a:solidFill>
                            <a:srgbClr val="FFFF00"/>
                          </a:solidFill>
                        </a:rPr>
                        <a:t>30-39</a:t>
                      </a:r>
                      <a:endParaRPr lang="en-US" dirty="0">
                        <a:solidFill>
                          <a:srgbClr val="FFFF00"/>
                        </a:solidFill>
                      </a:endParaRPr>
                    </a:p>
                  </a:txBody>
                  <a:tcPr>
                    <a:noFill/>
                  </a:tcPr>
                </a:tc>
                <a:tc>
                  <a:txBody>
                    <a:bodyPr/>
                    <a:lstStyle/>
                    <a:p>
                      <a:pPr algn="ctr"/>
                      <a:r>
                        <a:rPr lang="en-US" dirty="0" smtClean="0">
                          <a:solidFill>
                            <a:srgbClr val="FFFF00"/>
                          </a:solidFill>
                        </a:rPr>
                        <a:t>68.5</a:t>
                      </a:r>
                      <a:endParaRPr lang="en-US" dirty="0">
                        <a:solidFill>
                          <a:srgbClr val="FFFF00"/>
                        </a:solidFill>
                      </a:endParaRPr>
                    </a:p>
                  </a:txBody>
                  <a:tcPr>
                    <a:noFill/>
                  </a:tcPr>
                </a:tc>
                <a:extLst>
                  <a:ext uri="{0D108BD9-81ED-4DB2-BD59-A6C34878D82A}">
                    <a16:rowId xmlns:a16="http://schemas.microsoft.com/office/drawing/2014/main" xmlns="" val="10010"/>
                  </a:ext>
                </a:extLst>
              </a:tr>
              <a:tr h="338273">
                <a:tc>
                  <a:txBody>
                    <a:bodyPr/>
                    <a:lstStyle/>
                    <a:p>
                      <a:pPr algn="r"/>
                      <a:r>
                        <a:rPr lang="en-US" dirty="0" smtClean="0">
                          <a:solidFill>
                            <a:srgbClr val="FFFF00"/>
                          </a:solidFill>
                        </a:rPr>
                        <a:t>40-49</a:t>
                      </a:r>
                      <a:endParaRPr lang="en-US" dirty="0">
                        <a:solidFill>
                          <a:srgbClr val="FFFF00"/>
                        </a:solidFill>
                      </a:endParaRPr>
                    </a:p>
                  </a:txBody>
                  <a:tcPr>
                    <a:noFill/>
                  </a:tcPr>
                </a:tc>
                <a:tc>
                  <a:txBody>
                    <a:bodyPr/>
                    <a:lstStyle/>
                    <a:p>
                      <a:pPr algn="ctr"/>
                      <a:r>
                        <a:rPr lang="en-US" dirty="0" smtClean="0">
                          <a:solidFill>
                            <a:srgbClr val="FFFF00"/>
                          </a:solidFill>
                        </a:rPr>
                        <a:t>73.1</a:t>
                      </a:r>
                      <a:endParaRPr lang="en-US" dirty="0">
                        <a:solidFill>
                          <a:srgbClr val="FFFF00"/>
                        </a:solidFill>
                      </a:endParaRPr>
                    </a:p>
                  </a:txBody>
                  <a:tcPr>
                    <a:noFill/>
                  </a:tcPr>
                </a:tc>
                <a:extLst>
                  <a:ext uri="{0D108BD9-81ED-4DB2-BD59-A6C34878D82A}">
                    <a16:rowId xmlns:a16="http://schemas.microsoft.com/office/drawing/2014/main" xmlns="" val="10011"/>
                  </a:ext>
                </a:extLst>
              </a:tr>
              <a:tr h="338273">
                <a:tc>
                  <a:txBody>
                    <a:bodyPr/>
                    <a:lstStyle/>
                    <a:p>
                      <a:pPr algn="r"/>
                      <a:r>
                        <a:rPr lang="en-US" dirty="0" smtClean="0">
                          <a:solidFill>
                            <a:srgbClr val="FFFF00"/>
                          </a:solidFill>
                        </a:rPr>
                        <a:t>50-59</a:t>
                      </a:r>
                      <a:endParaRPr lang="en-US" dirty="0">
                        <a:solidFill>
                          <a:srgbClr val="FFFF00"/>
                        </a:solidFill>
                      </a:endParaRPr>
                    </a:p>
                  </a:txBody>
                  <a:tcPr>
                    <a:noFill/>
                  </a:tcPr>
                </a:tc>
                <a:tc>
                  <a:txBody>
                    <a:bodyPr/>
                    <a:lstStyle/>
                    <a:p>
                      <a:pPr algn="ctr"/>
                      <a:r>
                        <a:rPr lang="en-US" dirty="0" smtClean="0">
                          <a:solidFill>
                            <a:srgbClr val="FFFF00"/>
                          </a:solidFill>
                        </a:rPr>
                        <a:t>81.2</a:t>
                      </a:r>
                      <a:endParaRPr lang="en-US" dirty="0">
                        <a:solidFill>
                          <a:srgbClr val="FFFF00"/>
                        </a:solidFill>
                      </a:endParaRPr>
                    </a:p>
                  </a:txBody>
                  <a:tcPr>
                    <a:noFill/>
                  </a:tcPr>
                </a:tc>
                <a:extLst>
                  <a:ext uri="{0D108BD9-81ED-4DB2-BD59-A6C34878D82A}">
                    <a16:rowId xmlns:a16="http://schemas.microsoft.com/office/drawing/2014/main" xmlns="" val="10012"/>
                  </a:ext>
                </a:extLst>
              </a:tr>
              <a:tr h="338273">
                <a:tc>
                  <a:txBody>
                    <a:bodyPr/>
                    <a:lstStyle/>
                    <a:p>
                      <a:pPr algn="r"/>
                      <a:r>
                        <a:rPr lang="en-US" dirty="0" smtClean="0">
                          <a:solidFill>
                            <a:srgbClr val="FFFF00"/>
                          </a:solidFill>
                        </a:rPr>
                        <a:t>60+</a:t>
                      </a:r>
                      <a:endParaRPr lang="en-US" dirty="0">
                        <a:solidFill>
                          <a:srgbClr val="FFFF00"/>
                        </a:solidFill>
                      </a:endParaRPr>
                    </a:p>
                  </a:txBody>
                  <a:tcPr>
                    <a:noFill/>
                  </a:tcPr>
                </a:tc>
                <a:tc>
                  <a:txBody>
                    <a:bodyPr/>
                    <a:lstStyle/>
                    <a:p>
                      <a:pPr algn="ctr"/>
                      <a:r>
                        <a:rPr lang="en-US" dirty="0" smtClean="0">
                          <a:solidFill>
                            <a:srgbClr val="FFFF00"/>
                          </a:solidFill>
                        </a:rPr>
                        <a:t>51.3</a:t>
                      </a:r>
                      <a:endParaRPr lang="en-US" dirty="0">
                        <a:solidFill>
                          <a:srgbClr val="FFFF00"/>
                        </a:solidFill>
                      </a:endParaRPr>
                    </a:p>
                  </a:txBody>
                  <a:tcPr>
                    <a:noFill/>
                  </a:tcPr>
                </a:tc>
                <a:extLst>
                  <a:ext uri="{0D108BD9-81ED-4DB2-BD59-A6C34878D82A}">
                    <a16:rowId xmlns:a16="http://schemas.microsoft.com/office/drawing/2014/main" xmlns="" val="10013"/>
                  </a:ext>
                </a:extLst>
              </a:tr>
            </a:tbl>
          </a:graphicData>
        </a:graphic>
      </p:graphicFrame>
      <p:pic>
        <p:nvPicPr>
          <p:cNvPr id="7" name="Content Placeholder 3" descr="Fig1-Incidence-OPC.pdf - Adobe Reader"/>
          <p:cNvPicPr>
            <a:picLocks noChangeAspect="1"/>
          </p:cNvPicPr>
          <p:nvPr/>
        </p:nvPicPr>
        <p:blipFill rotWithShape="1">
          <a:blip r:embed="rId2">
            <a:extLst>
              <a:ext uri="{28A0092B-C50C-407E-A947-70E740481C1C}">
                <a14:useLocalDpi xmlns:a14="http://schemas.microsoft.com/office/drawing/2010/main" xmlns="" val="0"/>
              </a:ext>
            </a:extLst>
          </a:blip>
          <a:srcRect l="9660" t="10674" r="6570" b="4321"/>
          <a:stretch/>
        </p:blipFill>
        <p:spPr>
          <a:xfrm>
            <a:off x="457200" y="1981200"/>
            <a:ext cx="4629664" cy="4509152"/>
          </a:xfrm>
          <a:prstGeom prst="rect">
            <a:avLst/>
          </a:prstGeom>
        </p:spPr>
      </p:pic>
      <p:sp>
        <p:nvSpPr>
          <p:cNvPr id="9" name="TextBox 8"/>
          <p:cNvSpPr txBox="1"/>
          <p:nvPr/>
        </p:nvSpPr>
        <p:spPr>
          <a:xfrm>
            <a:off x="3985425" y="2209800"/>
            <a:ext cx="76014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P&lt;0.001</a:t>
            </a:r>
            <a:endParaRPr lang="en-US" sz="1200" b="1" dirty="0">
              <a:latin typeface="Arial" panose="020B0604020202020204" pitchFamily="34" charset="0"/>
              <a:cs typeface="Arial" panose="020B0604020202020204" pitchFamily="34" charset="0"/>
            </a:endParaRPr>
          </a:p>
        </p:txBody>
      </p:sp>
      <p:sp>
        <p:nvSpPr>
          <p:cNvPr id="10" name="TextBox 9"/>
          <p:cNvSpPr txBox="1"/>
          <p:nvPr/>
        </p:nvSpPr>
        <p:spPr>
          <a:xfrm>
            <a:off x="3161708" y="6509566"/>
            <a:ext cx="1830950" cy="276999"/>
          </a:xfrm>
          <a:prstGeom prst="rect">
            <a:avLst/>
          </a:prstGeom>
          <a:noFill/>
        </p:spPr>
        <p:txBody>
          <a:bodyPr wrap="none" rtlCol="0">
            <a:spAutoFit/>
          </a:bodyPr>
          <a:lstStyle/>
          <a:p>
            <a:r>
              <a:rPr lang="en-US" sz="1200" dirty="0" smtClean="0">
                <a:solidFill>
                  <a:schemeClr val="bg1"/>
                </a:solidFill>
                <a:latin typeface="Arial" panose="020B0604020202020204" pitchFamily="34" charset="0"/>
                <a:cs typeface="Arial" panose="020B0604020202020204" pitchFamily="34" charset="0"/>
              </a:rPr>
              <a:t>Patel et al. Cancer 2016</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03278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20762"/>
          </a:xfrm>
        </p:spPr>
        <p:txBody>
          <a:bodyPr/>
          <a:lstStyle/>
          <a:p>
            <a:pPr eaLnBrk="1" hangingPunct="1">
              <a:defRPr/>
            </a:pPr>
            <a:r>
              <a:rPr lang="en-US" b="1">
                <a:solidFill>
                  <a:srgbClr val="FFFF00"/>
                </a:solidFill>
                <a:effectLst>
                  <a:outerShdw blurRad="38100" dist="38100" dir="2700000" algn="tl">
                    <a:srgbClr val="000000"/>
                  </a:outerShdw>
                </a:effectLst>
                <a:latin typeface="Arial" charset="0"/>
                <a:cs typeface="+mj-cs"/>
              </a:rPr>
              <a:t>HPV Virology</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ea typeface="+mn-ea"/>
                <a:cs typeface="+mn-cs"/>
              </a:rPr>
              <a:t>HPV infects basal keratinocytes in skin and mucus membranes</a:t>
            </a:r>
          </a:p>
          <a:p>
            <a:pPr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ea typeface="+mn-ea"/>
                <a:cs typeface="+mn-cs"/>
              </a:rPr>
              <a:t>Estimated that 43-62% of genital swabs would harbor HPV</a:t>
            </a:r>
          </a:p>
          <a:p>
            <a:pPr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ea typeface="+mn-ea"/>
                <a:cs typeface="+mn-cs"/>
              </a:rPr>
              <a:t>Many people will clear infection</a:t>
            </a:r>
          </a:p>
          <a:p>
            <a:pPr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ea typeface="+mn-ea"/>
                <a:cs typeface="+mn-cs"/>
              </a:rPr>
              <a:t>Expression of L1 and L2 </a:t>
            </a:r>
            <a:r>
              <a:rPr lang="en-US" b="1" dirty="0" err="1" smtClean="0">
                <a:solidFill>
                  <a:srgbClr val="FFFF00"/>
                </a:solidFill>
                <a:effectLst>
                  <a:outerShdw blurRad="38100" dist="38100" dir="2700000" algn="tl">
                    <a:srgbClr val="000000">
                      <a:alpha val="43137"/>
                    </a:srgbClr>
                  </a:outerShdw>
                </a:effectLst>
                <a:ea typeface="+mn-ea"/>
                <a:cs typeface="+mn-cs"/>
              </a:rPr>
              <a:t>capsids</a:t>
            </a:r>
            <a:r>
              <a:rPr lang="en-US" b="1" dirty="0" smtClean="0">
                <a:solidFill>
                  <a:srgbClr val="FFFF00"/>
                </a:solidFill>
                <a:effectLst>
                  <a:outerShdw blurRad="38100" dist="38100" dir="2700000" algn="tl">
                    <a:srgbClr val="000000">
                      <a:alpha val="43137"/>
                    </a:srgbClr>
                  </a:outerShdw>
                </a:effectLst>
                <a:ea typeface="+mn-ea"/>
                <a:cs typeface="+mn-cs"/>
              </a:rPr>
              <a:t> lead to viral proliferation but not carcinogenesis</a:t>
            </a:r>
          </a:p>
          <a:p>
            <a:pPr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ea typeface="+mn-ea"/>
                <a:cs typeface="+mn-cs"/>
              </a:rPr>
              <a:t>HPV DNA incorporation leads to expression of E6 and E7 </a:t>
            </a:r>
            <a:r>
              <a:rPr lang="en-US" b="1" dirty="0" err="1" smtClean="0">
                <a:solidFill>
                  <a:srgbClr val="FFFF00"/>
                </a:solidFill>
                <a:effectLst>
                  <a:outerShdw blurRad="38100" dist="38100" dir="2700000" algn="tl">
                    <a:srgbClr val="000000">
                      <a:alpha val="43137"/>
                    </a:srgbClr>
                  </a:outerShdw>
                </a:effectLst>
                <a:ea typeface="+mn-ea"/>
                <a:cs typeface="+mn-cs"/>
              </a:rPr>
              <a:t>oncogenetic</a:t>
            </a:r>
            <a:r>
              <a:rPr lang="en-US" b="1" dirty="0" smtClean="0">
                <a:solidFill>
                  <a:srgbClr val="FFFF00"/>
                </a:solidFill>
                <a:effectLst>
                  <a:outerShdw blurRad="38100" dist="38100" dir="2700000" algn="tl">
                    <a:srgbClr val="000000">
                      <a:alpha val="43137"/>
                    </a:srgbClr>
                  </a:outerShdw>
                </a:effectLst>
                <a:ea typeface="+mn-ea"/>
                <a:cs typeface="+mn-cs"/>
              </a:rPr>
              <a:t> proteins </a:t>
            </a:r>
            <a:r>
              <a:rPr lang="en-US" b="1" dirty="0" smtClean="0">
                <a:solidFill>
                  <a:srgbClr val="FFFF00"/>
                </a:solidFill>
                <a:effectLst>
                  <a:outerShdw blurRad="38100" dist="38100" dir="2700000" algn="tl">
                    <a:srgbClr val="000000">
                      <a:alpha val="43137"/>
                    </a:srgbClr>
                  </a:outerShdw>
                </a:effectLst>
                <a:ea typeface="+mn-ea"/>
                <a:cs typeface="+mn-cs"/>
                <a:sym typeface="Wingdings" pitchFamily="2" charset="2"/>
              </a:rPr>
              <a:t> necessary for carcinogenesis</a:t>
            </a:r>
            <a:endParaRPr lang="en-US" b="1" dirty="0" smtClean="0">
              <a:solidFill>
                <a:srgbClr val="FFFF00"/>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xmlns="" val="130030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04800" y="391869"/>
            <a:ext cx="7772400" cy="1143000"/>
          </a:xfrm>
        </p:spPr>
        <p:txBody>
          <a:bodyPr/>
          <a:lstStyle/>
          <a:p>
            <a:pPr eaLnBrk="1" hangingPunct="1"/>
            <a:r>
              <a:rPr lang="en-US" altLang="en-US" sz="3600" b="1" dirty="0" smtClean="0">
                <a:solidFill>
                  <a:srgbClr val="FFFF00"/>
                </a:solidFill>
              </a:rPr>
              <a:t>Where does HPV + OPC occur?</a:t>
            </a:r>
            <a:br>
              <a:rPr lang="en-US" altLang="en-US" sz="3600" b="1" dirty="0" smtClean="0">
                <a:solidFill>
                  <a:srgbClr val="FFFF00"/>
                </a:solidFill>
              </a:rPr>
            </a:br>
            <a:r>
              <a:rPr lang="en-US" altLang="en-US" sz="2800" b="1" dirty="0" smtClean="0">
                <a:solidFill>
                  <a:srgbClr val="C00000"/>
                </a:solidFill>
              </a:rPr>
              <a:t>Palatine tonsils and base of tongue</a:t>
            </a:r>
          </a:p>
        </p:txBody>
      </p:sp>
      <p:sp>
        <p:nvSpPr>
          <p:cNvPr id="67588" name="AutoShape 2" descr="http://www.mdconsult.com/books/bbmapAsset?appID=MDC&amp;isbn=978-0-323-05283-2&amp;eid=4-u1.0-B978-0-323-05283-2..00009-4..f5&amp;assetType=full"/>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rgbClr val="254B8E"/>
                </a:solidFill>
                <a:latin typeface="Arial" pitchFamily="34" charset="0"/>
                <a:ea typeface="MS PGothic" pitchFamily="34" charset="-128"/>
              </a:defRPr>
            </a:lvl1pPr>
            <a:lvl2pPr marL="742950" indent="-285750" eaLnBrk="0" hangingPunct="0">
              <a:spcBef>
                <a:spcPct val="20000"/>
              </a:spcBef>
              <a:buChar char="–"/>
              <a:defRPr sz="28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sz="2000">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rgbClr val="254B8E"/>
                </a:solidFill>
                <a:latin typeface="Arial" pitchFamily="34" charset="0"/>
                <a:ea typeface="MS PGothic" pitchFamily="34" charset="-128"/>
              </a:defRPr>
            </a:lvl9pPr>
          </a:lstStyle>
          <a:p>
            <a:pPr>
              <a:spcBef>
                <a:spcPct val="0"/>
              </a:spcBef>
              <a:buFontTx/>
              <a:buNone/>
            </a:pPr>
            <a:endParaRPr lang="en-US" altLang="en-US" sz="2400">
              <a:solidFill>
                <a:schemeClr val="tx1"/>
              </a:solidFill>
              <a:latin typeface="Times" charset="0"/>
              <a:cs typeface="Arial" pitchFamily="34" charset="0"/>
            </a:endParaRPr>
          </a:p>
        </p:txBody>
      </p:sp>
      <p:pic>
        <p:nvPicPr>
          <p:cNvPr id="67589" name="Picture 4" descr="http://www.mdconsult.com/books/bbmapAsset?appID=MDC&amp;isbn=978-0-323-05283-2&amp;eid=4-u1.0-B978-0-323-05283-2..00009-4..f5&amp;assetType=fu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74888"/>
            <a:ext cx="3505200" cy="433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0" name="Picture 6" descr="op.jpg"/>
          <p:cNvPicPr>
            <a:picLocks noChangeAspect="1"/>
          </p:cNvPicPr>
          <p:nvPr/>
        </p:nvPicPr>
        <p:blipFill>
          <a:blip r:embed="rId3">
            <a:extLst>
              <a:ext uri="{28A0092B-C50C-407E-A947-70E740481C1C}">
                <a14:useLocalDpi xmlns:a14="http://schemas.microsoft.com/office/drawing/2010/main" xmlns="" val="0"/>
              </a:ext>
            </a:extLst>
          </a:blip>
          <a:srcRect l="31088" b="1492"/>
          <a:stretch>
            <a:fillRect/>
          </a:stretch>
        </p:blipFill>
        <p:spPr bwMode="auto">
          <a:xfrm>
            <a:off x="4114800" y="2286000"/>
            <a:ext cx="4560224" cy="432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7591" name="Straight Arrow Connector 9"/>
          <p:cNvCxnSpPr>
            <a:cxnSpLocks noChangeShapeType="1"/>
          </p:cNvCxnSpPr>
          <p:nvPr/>
        </p:nvCxnSpPr>
        <p:spPr bwMode="auto">
          <a:xfrm rot="10800000">
            <a:off x="5105400" y="4495800"/>
            <a:ext cx="1600200" cy="1524000"/>
          </a:xfrm>
          <a:prstGeom prst="straightConnector1">
            <a:avLst/>
          </a:prstGeom>
          <a:noFill/>
          <a:ln w="19050" algn="ctr">
            <a:solidFill>
              <a:srgbClr val="8A0000"/>
            </a:solidFill>
            <a:round/>
            <a:headEnd/>
            <a:tailEnd type="arrow" w="med" len="med"/>
          </a:ln>
          <a:extLst>
            <a:ext uri="{909E8E84-426E-40DD-AFC4-6F175D3DCCD1}">
              <a14:hiddenFill xmlns:a14="http://schemas.microsoft.com/office/drawing/2010/main" xmlns="">
                <a:noFill/>
              </a14:hiddenFill>
            </a:ext>
          </a:extLst>
        </p:spPr>
      </p:cxnSp>
      <p:sp>
        <p:nvSpPr>
          <p:cNvPr id="11" name="TextBox 10"/>
          <p:cNvSpPr txBox="1"/>
          <p:nvPr/>
        </p:nvSpPr>
        <p:spPr>
          <a:xfrm>
            <a:off x="6629400" y="5867400"/>
            <a:ext cx="1851025" cy="369888"/>
          </a:xfrm>
          <a:prstGeom prst="rect">
            <a:avLst/>
          </a:prstGeom>
          <a:noFill/>
        </p:spPr>
        <p:txBody>
          <a:bodyPr wrap="none">
            <a:spAutoFit/>
          </a:bodyPr>
          <a:lstStyle/>
          <a:p>
            <a:pPr eaLnBrk="0" hangingPunct="0">
              <a:defRPr/>
            </a:pPr>
            <a:r>
              <a:rPr lang="en-US" sz="1800" b="1" dirty="0">
                <a:solidFill>
                  <a:srgbClr val="8A0000"/>
                </a:solidFill>
                <a:latin typeface="+mn-lt"/>
              </a:rPr>
              <a:t>Base of tongue</a:t>
            </a:r>
          </a:p>
        </p:txBody>
      </p:sp>
    </p:spTree>
    <p:extLst>
      <p:ext uri="{BB962C8B-B14F-4D97-AF65-F5344CB8AC3E}">
        <p14:creationId xmlns:p14="http://schemas.microsoft.com/office/powerpoint/2010/main" xmlns="" val="149614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Case presentation</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solidFill>
                  <a:srgbClr val="FFFF00"/>
                </a:solidFill>
              </a:rPr>
              <a:t>50 year old man notices a lump while shaving. No other symptoms; feels great (golfs, runs, full time job, kids </a:t>
            </a:r>
            <a:r>
              <a:rPr lang="en-US" b="1" dirty="0" err="1" smtClean="0">
                <a:solidFill>
                  <a:srgbClr val="FFFF00"/>
                </a:solidFill>
              </a:rPr>
              <a:t>etc</a:t>
            </a:r>
            <a:r>
              <a:rPr lang="en-US" b="1" dirty="0" smtClean="0">
                <a:solidFill>
                  <a:srgbClr val="FFFF00"/>
                </a:solidFill>
              </a:rPr>
              <a:t>). Non-smoker. Maybe recent URI</a:t>
            </a:r>
          </a:p>
          <a:p>
            <a:r>
              <a:rPr lang="en-US" b="1" dirty="0" smtClean="0">
                <a:solidFill>
                  <a:srgbClr val="FFFF00"/>
                </a:solidFill>
              </a:rPr>
              <a:t>PCP gives 2 rounds of antibiotics </a:t>
            </a:r>
            <a:endParaRPr lang="en-US" b="1" dirty="0">
              <a:solidFill>
                <a:srgbClr val="FFFF00"/>
              </a:solidFill>
            </a:endParaRPr>
          </a:p>
          <a:p>
            <a:r>
              <a:rPr lang="en-US" b="1" dirty="0" smtClean="0">
                <a:solidFill>
                  <a:srgbClr val="FFFF00"/>
                </a:solidFill>
              </a:rPr>
              <a:t>After antibiotics obtains CT scan which shows enlarged lymph node</a:t>
            </a:r>
          </a:p>
          <a:p>
            <a:r>
              <a:rPr lang="en-US" b="1" dirty="0" smtClean="0">
                <a:solidFill>
                  <a:srgbClr val="FFFF00"/>
                </a:solidFill>
              </a:rPr>
              <a:t>Neck mass in adult needs evaluation!</a:t>
            </a:r>
          </a:p>
          <a:p>
            <a:endParaRPr lang="en-US" dirty="0" smtClean="0"/>
          </a:p>
          <a:p>
            <a:endParaRPr lang="en-US" dirty="0" smtClean="0"/>
          </a:p>
        </p:txBody>
      </p:sp>
    </p:spTree>
    <p:extLst>
      <p:ext uri="{BB962C8B-B14F-4D97-AF65-F5344CB8AC3E}">
        <p14:creationId xmlns:p14="http://schemas.microsoft.com/office/powerpoint/2010/main" xmlns="" val="368946792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1521</Words>
  <Application>Microsoft Office PowerPoint</Application>
  <PresentationFormat>On-screen Show (4:3)</PresentationFormat>
  <Paragraphs>172</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HPV-Related Oropharyngeal Cancer: What you need to know about diagnosis, treatment and management</vt:lpstr>
      <vt:lpstr>Overview</vt:lpstr>
      <vt:lpstr>OPC incidence projected to  surpass cervical cancer incidence in US</vt:lpstr>
      <vt:lpstr>Slide 4</vt:lpstr>
      <vt:lpstr>Increased incidence rates OPC primarily among men and younger age-cohorts</vt:lpstr>
      <vt:lpstr>Incidence of OPC in the US: SEER (1975-2012)</vt:lpstr>
      <vt:lpstr>HPV Virology</vt:lpstr>
      <vt:lpstr>Where does HPV + OPC occur? Palatine tonsils and base of tongue</vt:lpstr>
      <vt:lpstr>Case presentation</vt:lpstr>
      <vt:lpstr>Diagnosis</vt:lpstr>
      <vt:lpstr>Distinct clinical profile</vt:lpstr>
      <vt:lpstr>Oropharyngeal cancer: management</vt:lpstr>
      <vt:lpstr>Side effects of non-surgical therapy</vt:lpstr>
      <vt:lpstr>Cost of HPV-related OPSCC</vt:lpstr>
      <vt:lpstr>Oral HPV transmission</vt:lpstr>
      <vt:lpstr>Partner’s level of risk…</vt:lpstr>
      <vt:lpstr>Goals of vaccination</vt:lpstr>
      <vt:lpstr>HPV vaccination</vt:lpstr>
      <vt:lpstr>Vaccine Efficacy</vt:lpstr>
      <vt:lpstr>HPV Vaccine Efficacy</vt:lpstr>
      <vt:lpstr>Vaccine Implementation</vt:lpstr>
      <vt:lpstr>Summary</vt:lpstr>
    </vt:vector>
  </TitlesOfParts>
  <Company>Indiana University School of 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Oropharyngeal cancer: management</dc:title>
  <dc:creator>Michael Moore</dc:creator>
  <cp:lastModifiedBy>JJ</cp:lastModifiedBy>
  <cp:revision>29</cp:revision>
  <dcterms:created xsi:type="dcterms:W3CDTF">2016-10-09T23:31:54Z</dcterms:created>
  <dcterms:modified xsi:type="dcterms:W3CDTF">2017-03-20T23:24:52Z</dcterms:modified>
</cp:coreProperties>
</file>