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5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A34"/>
    <a:srgbClr val="6F2C91"/>
    <a:srgbClr val="8D2351"/>
    <a:srgbClr val="212D64"/>
    <a:srgbClr val="222D64"/>
    <a:srgbClr val="8C2251"/>
    <a:srgbClr val="136E7C"/>
    <a:srgbClr val="931545"/>
    <a:srgbClr val="A4184D"/>
    <a:srgbClr val="2A9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312" y="-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0804D-68F9-4177-B417-69D9B3A7CEC8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8180-6199-4B32-9AD9-39801E8D9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C1F-AF62-472E-B0B7-96BEF13D888F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304B3-9DFA-4263-B684-91003290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04B3-9DFA-4263-B684-91003290D6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04B3-9DFA-4263-B684-91003290D6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04B3-9DFA-4263-B684-91003290D6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A66125C-86AB-4BD1-895D-52D7FA1A3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504950"/>
            <a:ext cx="6172200" cy="914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2E0DE6E-14B7-4F94-B4B6-8BD6E1C69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2800350"/>
            <a:ext cx="6172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A47839-D4E4-4C15-A189-22DDF99E40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971550"/>
            <a:ext cx="7886700" cy="3733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8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47B2B0-31CA-4451-8C7C-975217BC90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971550"/>
            <a:ext cx="3867150" cy="3733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20FB8D-CD5F-4F41-A6AB-2DA32189E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3867150" cy="3733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00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5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A66125C-86AB-4BD1-895D-52D7FA1A3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504950"/>
            <a:ext cx="6172200" cy="914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2E0DE6E-14B7-4F94-B4B6-8BD6E1C69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2800350"/>
            <a:ext cx="6172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419551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196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 marL="800100" indent="-342900">
              <a:buFont typeface="Arial"/>
              <a:buChar char="•"/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 marL="1657350" indent="-285750">
              <a:buFont typeface="Arial"/>
              <a:buChar char="•"/>
              <a:defRPr sz="1600">
                <a:latin typeface="Georgia"/>
                <a:cs typeface="Georgia"/>
              </a:defRPr>
            </a:lvl4pPr>
            <a:lvl5pPr marL="2114550" indent="-285750">
              <a:buFont typeface="Arial"/>
              <a:buChar char="•"/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5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400">
                <a:latin typeface="Georgia"/>
                <a:cs typeface="Georgia"/>
              </a:defRPr>
            </a:lvl1pPr>
            <a:lvl2pPr marL="800100" indent="-342900">
              <a:buFont typeface="Arial"/>
              <a:buChar char="•"/>
              <a:defRPr sz="2000">
                <a:latin typeface="Georgia"/>
                <a:cs typeface="Georgia"/>
              </a:defRPr>
            </a:lvl2pPr>
            <a:lvl3pPr marL="1200150" indent="-285750">
              <a:buFont typeface="Arial"/>
              <a:buChar char="•"/>
              <a:defRPr sz="1800">
                <a:latin typeface="Georgia"/>
                <a:cs typeface="Georgia"/>
              </a:defRPr>
            </a:lvl3pPr>
            <a:lvl4pPr marL="1657350" indent="-285750">
              <a:buFont typeface="Arial"/>
              <a:buChar char="•"/>
              <a:defRPr sz="1600">
                <a:latin typeface="Georgia"/>
                <a:cs typeface="Georgia"/>
              </a:defRPr>
            </a:lvl4pPr>
            <a:lvl5pPr marL="2114550" indent="-285750">
              <a:buFont typeface="Arial"/>
              <a:buChar char="•"/>
              <a:defRPr sz="14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41960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/>
              <a:buChar char="•"/>
              <a:defRPr sz="2400">
                <a:latin typeface="Georgia"/>
                <a:cs typeface="Georgia"/>
              </a:defRPr>
            </a:lvl1pPr>
            <a:lvl2pPr marL="800100" indent="-342900">
              <a:buFont typeface="Arial"/>
              <a:buChar char="•"/>
              <a:defRPr sz="2000">
                <a:latin typeface="Georgia"/>
                <a:cs typeface="Georgia"/>
              </a:defRPr>
            </a:lvl2pPr>
            <a:lvl3pPr marL="1257300" indent="-342900">
              <a:buFont typeface="Arial"/>
              <a:buChar char="•"/>
              <a:defRPr sz="1800">
                <a:latin typeface="Georgia"/>
                <a:cs typeface="Georgia"/>
              </a:defRPr>
            </a:lvl3pPr>
            <a:lvl4pPr marL="1657350" indent="-285750">
              <a:buFont typeface="Arial"/>
              <a:buChar char="•"/>
              <a:defRPr sz="1600">
                <a:latin typeface="Georgia"/>
                <a:cs typeface="Georgia"/>
              </a:defRPr>
            </a:lvl4pPr>
            <a:lvl5pPr marL="2114550" indent="-285750">
              <a:buFont typeface="Arial"/>
              <a:buChar char="•"/>
              <a:defRPr sz="14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62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228600" cy="11239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HNS16SavetheDa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02327"/>
            <a:ext cx="762000" cy="71682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838200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9067800" y="4705350"/>
            <a:ext cx="76200" cy="4381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4829175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719E194-A24F-4984-A358-584121C0556B}"/>
              </a:ext>
            </a:extLst>
          </p:cNvPr>
          <p:cNvSpPr txBox="1">
            <a:spLocks/>
          </p:cNvSpPr>
          <p:nvPr userDrawn="1"/>
        </p:nvSpPr>
        <p:spPr>
          <a:xfrm>
            <a:off x="838200" y="-19050"/>
            <a:ext cx="7467600" cy="8163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AHNS Endocrine Surgery Section Guidelines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EEC169-B26A-41D0-BE3A-8003A73D2C41}"/>
              </a:ext>
            </a:extLst>
          </p:cNvPr>
          <p:cNvSpPr/>
          <p:nvPr userDrawn="1"/>
        </p:nvSpPr>
        <p:spPr>
          <a:xfrm>
            <a:off x="3005706" y="4857750"/>
            <a:ext cx="3132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itchFamily="18" charset="0"/>
              </a:rPr>
              <a:t>https://endocrine.ahns.info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F640B6-B4E7-4A04-B3D0-4ADB79B353A1}"/>
              </a:ext>
            </a:extLst>
          </p:cNvPr>
          <p:cNvSpPr txBox="1"/>
          <p:nvPr userDrawn="1"/>
        </p:nvSpPr>
        <p:spPr>
          <a:xfrm>
            <a:off x="609600" y="196215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Georgia" panose="020405020504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9B3BB1-3419-4B7A-85F3-9A7D4DE29B19}"/>
              </a:ext>
            </a:extLst>
          </p:cNvPr>
          <p:cNvSpPr/>
          <p:nvPr userDrawn="1"/>
        </p:nvSpPr>
        <p:spPr>
          <a:xfrm>
            <a:off x="0" y="0"/>
            <a:ext cx="228600" cy="11239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HNS16SavetheDate.jpg">
            <a:extLst>
              <a:ext uri="{FF2B5EF4-FFF2-40B4-BE49-F238E27FC236}">
                <a16:creationId xmlns="" xmlns:a16="http://schemas.microsoft.com/office/drawing/2014/main" id="{681756C0-97DB-4EEB-824B-5348BE3E7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81000" y="102327"/>
            <a:ext cx="762000" cy="7168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4FA066D-54DC-44DD-A5B6-5EA6983A7CAE}"/>
              </a:ext>
            </a:extLst>
          </p:cNvPr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84A42E-0260-4F69-A6E0-144DA37F8B41}"/>
              </a:ext>
            </a:extLst>
          </p:cNvPr>
          <p:cNvSpPr/>
          <p:nvPr userDrawn="1"/>
        </p:nvSpPr>
        <p:spPr>
          <a:xfrm>
            <a:off x="0" y="838200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383A4B0-A28C-4E1D-B94C-5D47D5768DA6}"/>
              </a:ext>
            </a:extLst>
          </p:cNvPr>
          <p:cNvSpPr/>
          <p:nvPr userDrawn="1"/>
        </p:nvSpPr>
        <p:spPr>
          <a:xfrm>
            <a:off x="9067800" y="4705350"/>
            <a:ext cx="76200" cy="4381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D8F03F-665D-4E1C-91C7-531C485CCCEA}"/>
              </a:ext>
            </a:extLst>
          </p:cNvPr>
          <p:cNvSpPr/>
          <p:nvPr userDrawn="1"/>
        </p:nvSpPr>
        <p:spPr>
          <a:xfrm>
            <a:off x="457200" y="4829175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FE8790-E0A6-4F4E-9BAE-2F0AF6B9A577}"/>
              </a:ext>
            </a:extLst>
          </p:cNvPr>
          <p:cNvSpPr/>
          <p:nvPr userDrawn="1"/>
        </p:nvSpPr>
        <p:spPr>
          <a:xfrm>
            <a:off x="1355879" y="4857750"/>
            <a:ext cx="64322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chemeClr val="bg1"/>
                </a:solidFill>
                <a:latin typeface="Georgia" pitchFamily="18" charset="0"/>
              </a:rPr>
              <a:t>AHNS Endocrine Surgery Section - https://endocrine.ahns.info </a:t>
            </a:r>
          </a:p>
        </p:txBody>
      </p:sp>
    </p:spTree>
    <p:extLst>
      <p:ext uri="{BB962C8B-B14F-4D97-AF65-F5344CB8AC3E}">
        <p14:creationId xmlns:p14="http://schemas.microsoft.com/office/powerpoint/2010/main" val="255142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4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4FA066D-54DC-44DD-A5B6-5EA6983A7CAE}"/>
              </a:ext>
            </a:extLst>
          </p:cNvPr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383A4B0-A28C-4E1D-B94C-5D47D5768DA6}"/>
              </a:ext>
            </a:extLst>
          </p:cNvPr>
          <p:cNvSpPr/>
          <p:nvPr userDrawn="1"/>
        </p:nvSpPr>
        <p:spPr>
          <a:xfrm>
            <a:off x="9067800" y="4705350"/>
            <a:ext cx="76200" cy="4381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D8F03F-665D-4E1C-91C7-531C485CCCEA}"/>
              </a:ext>
            </a:extLst>
          </p:cNvPr>
          <p:cNvSpPr/>
          <p:nvPr userDrawn="1"/>
        </p:nvSpPr>
        <p:spPr>
          <a:xfrm>
            <a:off x="457200" y="4829175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FE8790-E0A6-4F4E-9BAE-2F0AF6B9A577}"/>
              </a:ext>
            </a:extLst>
          </p:cNvPr>
          <p:cNvSpPr/>
          <p:nvPr userDrawn="1"/>
        </p:nvSpPr>
        <p:spPr>
          <a:xfrm>
            <a:off x="1355879" y="4857750"/>
            <a:ext cx="64322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chemeClr val="bg1"/>
                </a:solidFill>
                <a:latin typeface="Georgia" pitchFamily="18" charset="0"/>
              </a:rPr>
              <a:t>AHNS Endocrine Surgery Section - https://endocrine.ahns.info </a:t>
            </a:r>
          </a:p>
        </p:txBody>
      </p:sp>
    </p:spTree>
    <p:extLst>
      <p:ext uri="{BB962C8B-B14F-4D97-AF65-F5344CB8AC3E}">
        <p14:creationId xmlns:p14="http://schemas.microsoft.com/office/powerpoint/2010/main" val="188264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1" r:id="rId3"/>
    <p:sldLayoutId id="214748368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3000" y="1504950"/>
            <a:ext cx="6858000" cy="1200328"/>
          </a:xfrm>
        </p:spPr>
        <p:txBody>
          <a:bodyPr/>
          <a:lstStyle/>
          <a:p>
            <a:r>
              <a:rPr lang="en-US" dirty="0" smtClean="0"/>
              <a:t>Surgical Management of the Recurrent Laryngeal Nerve in Thyroidectomy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2800350"/>
            <a:ext cx="64008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Fundakowski</a:t>
            </a:r>
            <a:r>
              <a:rPr lang="en-US" dirty="0" smtClean="0"/>
              <a:t>, N. Hales, N. </a:t>
            </a:r>
            <a:r>
              <a:rPr lang="en-US" dirty="0" err="1" smtClean="0"/>
              <a:t>Agrawal</a:t>
            </a:r>
            <a:r>
              <a:rPr lang="en-US" dirty="0" smtClean="0"/>
              <a:t>, M. </a:t>
            </a:r>
            <a:r>
              <a:rPr lang="en-US" dirty="0" err="1" smtClean="0"/>
              <a:t>Barcynski</a:t>
            </a:r>
            <a:r>
              <a:rPr lang="en-US" dirty="0" smtClean="0"/>
              <a:t>, P. Camacho, D. Hartl, E. </a:t>
            </a:r>
            <a:r>
              <a:rPr lang="en-US" dirty="0" err="1" smtClean="0"/>
              <a:t>Kandil</a:t>
            </a:r>
            <a:r>
              <a:rPr lang="en-US" dirty="0" smtClean="0"/>
              <a:t>, W. </a:t>
            </a:r>
            <a:r>
              <a:rPr lang="en-US" dirty="0" err="1" smtClean="0"/>
              <a:t>Liddy</a:t>
            </a:r>
            <a:r>
              <a:rPr lang="en-US" dirty="0" smtClean="0"/>
              <a:t>, T. McKenzie, J. Morris, J. Ridge, R. Schneider, J. </a:t>
            </a:r>
            <a:r>
              <a:rPr lang="en-US" dirty="0" err="1" smtClean="0"/>
              <a:t>Serpell</a:t>
            </a:r>
            <a:r>
              <a:rPr lang="en-US" dirty="0" smtClean="0"/>
              <a:t>, C. Sinclair, S. Snyder, D. Terris, R. Tuttle, CW. Wu, R. Wong, M. </a:t>
            </a:r>
            <a:r>
              <a:rPr lang="en-US" dirty="0" err="1" smtClean="0"/>
              <a:t>Zafereo</a:t>
            </a:r>
            <a:r>
              <a:rPr lang="en-US" dirty="0" smtClean="0"/>
              <a:t>, G. Randolph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4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Anatomy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of the RLN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01" t="11380" r="25582" b="31718"/>
          <a:stretch/>
        </p:blipFill>
        <p:spPr>
          <a:xfrm>
            <a:off x="762000" y="1123950"/>
            <a:ext cx="771144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8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Anatomy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of the RLN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2767" t="30635" r="24168" b="36747"/>
          <a:stretch/>
        </p:blipFill>
        <p:spPr bwMode="auto">
          <a:xfrm>
            <a:off x="1409700" y="1066800"/>
            <a:ext cx="6324600" cy="3638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85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971550"/>
            <a:ext cx="3429000" cy="37338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</a:t>
            </a:r>
            <a:r>
              <a:rPr lang="en-US" dirty="0"/>
              <a:t>medial course from vagus </a:t>
            </a:r>
            <a:r>
              <a:rPr lang="en-US" dirty="0" smtClean="0"/>
              <a:t>nerve</a:t>
            </a:r>
          </a:p>
          <a:p>
            <a:pPr lvl="1"/>
            <a:r>
              <a:rPr lang="en-US" dirty="0" smtClean="0"/>
              <a:t>Usually at level </a:t>
            </a:r>
            <a:r>
              <a:rPr lang="en-US" dirty="0"/>
              <a:t>of inferior thyroid artery </a:t>
            </a:r>
          </a:p>
          <a:p>
            <a:pPr lvl="1"/>
            <a:r>
              <a:rPr lang="en-US" dirty="0" smtClean="0"/>
              <a:t>Ascends </a:t>
            </a:r>
            <a:r>
              <a:rPr lang="en-US" dirty="0"/>
              <a:t>in </a:t>
            </a:r>
            <a:r>
              <a:rPr lang="en-US" dirty="0" err="1" smtClean="0"/>
              <a:t>tracheoesophageal</a:t>
            </a:r>
            <a:r>
              <a:rPr lang="en-US" dirty="0" smtClean="0"/>
              <a:t> groove </a:t>
            </a:r>
            <a:endParaRPr lang="en-US" dirty="0"/>
          </a:p>
          <a:p>
            <a:r>
              <a:rPr lang="en-US" dirty="0" smtClean="0"/>
              <a:t>Usually occur on </a:t>
            </a:r>
            <a:r>
              <a:rPr lang="en-US" dirty="0"/>
              <a:t>right side</a:t>
            </a:r>
          </a:p>
          <a:p>
            <a:r>
              <a:rPr lang="en-US" dirty="0" smtClean="0"/>
              <a:t>Estimated incidence 0.5</a:t>
            </a:r>
            <a:r>
              <a:rPr lang="en-US" dirty="0"/>
              <a:t>-1%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Non-recurrent Laryngeal Nerve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4985"/>
          <a:stretch/>
        </p:blipFill>
        <p:spPr>
          <a:xfrm>
            <a:off x="3820526" y="1352550"/>
            <a:ext cx="5247274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Knowledge of the anatomically </a:t>
            </a:r>
            <a:r>
              <a:rPr lang="en-US" b="1" i="1" dirty="0" smtClean="0">
                <a:solidFill>
                  <a:srgbClr val="000000"/>
                </a:solidFill>
              </a:rPr>
              <a:t>complex Ligament </a:t>
            </a:r>
            <a:r>
              <a:rPr lang="en-US" b="1" i="1" dirty="0">
                <a:solidFill>
                  <a:srgbClr val="000000"/>
                </a:solidFill>
              </a:rPr>
              <a:t>of Berry is essential for safe </a:t>
            </a:r>
            <a:r>
              <a:rPr lang="en-US" b="1" i="1" dirty="0" smtClean="0">
                <a:solidFill>
                  <a:srgbClr val="000000"/>
                </a:solidFill>
              </a:rPr>
              <a:t>thyroid and </a:t>
            </a:r>
            <a:r>
              <a:rPr lang="en-US" b="1" i="1" dirty="0">
                <a:solidFill>
                  <a:srgbClr val="000000"/>
                </a:solidFill>
              </a:rPr>
              <a:t>parathyroid surgery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2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971550"/>
            <a:ext cx="78867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Ligament of Berry is the most common site of RLN injury</a:t>
            </a:r>
            <a:endParaRPr lang="en-US" dirty="0">
              <a:solidFill>
                <a:srgbClr val="000000"/>
              </a:solidFill>
            </a:endParaRPr>
          </a:p>
          <a:p>
            <a:pPr marL="92075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Ligament of Berry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3355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“I have noticed in operations of this kind, which I have seen performed by others upon the living, and in a number of excisions, which I have myself performed on the dead body, that most of the difficulty in the separation of the tumor has occurred in the region of these ligaments. . .. This difficulty, I believe, to be a very </a:t>
            </a:r>
            <a:r>
              <a:rPr lang="en-US" sz="2000" dirty="0" smtClean="0">
                <a:solidFill>
                  <a:srgbClr val="000000"/>
                </a:solidFill>
                <a:latin typeface="Georgia"/>
                <a:cs typeface="Georgia"/>
              </a:rPr>
              <a:t>frequent source 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of that accident, which so commonly occurs in removal of goiter, I mean division of the recurrent laryngeal nerve.” </a:t>
            </a:r>
            <a:endParaRPr lang="en-US" sz="2000" dirty="0" smtClean="0">
              <a:latin typeface="Georgia"/>
              <a:cs typeface="Georgia"/>
            </a:endParaRPr>
          </a:p>
          <a:p>
            <a:pPr algn="r"/>
            <a:r>
              <a:rPr lang="en-US" sz="2000" dirty="0" smtClean="0">
                <a:latin typeface="Georgia"/>
                <a:cs typeface="Georgia"/>
              </a:rPr>
              <a:t>-Sir James Berry, 1887</a:t>
            </a:r>
            <a:endParaRPr lang="en-US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6804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23950"/>
            <a:ext cx="3733800" cy="914400"/>
          </a:xfrm>
        </p:spPr>
        <p:txBody>
          <a:bodyPr/>
          <a:lstStyle/>
          <a:p>
            <a:r>
              <a:rPr lang="en-US" dirty="0" smtClean="0"/>
              <a:t>At the distal </a:t>
            </a:r>
            <a:r>
              <a:rPr lang="en-US" dirty="0"/>
              <a:t>2 cm of </a:t>
            </a:r>
            <a:r>
              <a:rPr lang="en-US" dirty="0" smtClean="0"/>
              <a:t>its </a:t>
            </a:r>
            <a:r>
              <a:rPr lang="en-US" dirty="0"/>
              <a:t>extra-laryngeal </a:t>
            </a:r>
            <a:r>
              <a:rPr lang="en-US" dirty="0" smtClean="0"/>
              <a:t>course </a:t>
            </a:r>
            <a:r>
              <a:rPr lang="en-US" dirty="0"/>
              <a:t>the RLN is intimately related to the Ligament of Berry.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Ligament of </a:t>
            </a:r>
            <a:r>
              <a:rPr lang="en-US" dirty="0" smtClean="0"/>
              <a:t>Berry - Anatomy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38" y="1047750"/>
            <a:ext cx="488995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Surgeons should be familiar and </a:t>
            </a:r>
            <a:r>
              <a:rPr lang="en-US" b="1" i="1" dirty="0" smtClean="0">
                <a:solidFill>
                  <a:srgbClr val="000000"/>
                </a:solidFill>
              </a:rPr>
              <a:t>adept at </a:t>
            </a:r>
            <a:r>
              <a:rPr lang="en-US" b="1" i="1" dirty="0">
                <a:solidFill>
                  <a:srgbClr val="000000"/>
                </a:solidFill>
              </a:rPr>
              <a:t>applying the four surgical approaches to </a:t>
            </a:r>
            <a:r>
              <a:rPr lang="en-US" b="1" i="1" dirty="0" smtClean="0">
                <a:solidFill>
                  <a:srgbClr val="000000"/>
                </a:solidFill>
              </a:rPr>
              <a:t>the recurrent </a:t>
            </a:r>
            <a:r>
              <a:rPr lang="en-US" b="1" i="1" dirty="0">
                <a:solidFill>
                  <a:srgbClr val="000000"/>
                </a:solidFill>
              </a:rPr>
              <a:t>laryngeal nerve (lateral, inferior</a:t>
            </a:r>
            <a:r>
              <a:rPr lang="en-US" b="1" i="1" dirty="0" smtClean="0">
                <a:solidFill>
                  <a:srgbClr val="000000"/>
                </a:solidFill>
              </a:rPr>
              <a:t>, superior</a:t>
            </a:r>
            <a:r>
              <a:rPr lang="en-US" b="1" i="1" dirty="0">
                <a:solidFill>
                  <a:srgbClr val="000000"/>
                </a:solidFill>
              </a:rPr>
              <a:t>, and medial)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2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971550"/>
            <a:ext cx="3486150" cy="3733800"/>
          </a:xfrm>
        </p:spPr>
        <p:txBody>
          <a:bodyPr/>
          <a:lstStyle/>
          <a:p>
            <a:r>
              <a:rPr lang="en-US" dirty="0"/>
              <a:t>Inferior </a:t>
            </a:r>
            <a:r>
              <a:rPr lang="en-US" dirty="0" smtClean="0"/>
              <a:t>approach</a:t>
            </a:r>
            <a:r>
              <a:rPr lang="en-US" dirty="0"/>
              <a:t> </a:t>
            </a:r>
            <a:r>
              <a:rPr lang="en-US" dirty="0" smtClean="0"/>
              <a:t>- more </a:t>
            </a:r>
            <a:r>
              <a:rPr lang="en-US" dirty="0"/>
              <a:t>useful in revision </a:t>
            </a:r>
            <a:r>
              <a:rPr lang="en-US" dirty="0" smtClean="0"/>
              <a:t>cases</a:t>
            </a:r>
            <a:endParaRPr lang="en-US" dirty="0"/>
          </a:p>
          <a:p>
            <a:r>
              <a:rPr lang="en-US" dirty="0"/>
              <a:t>Superior </a:t>
            </a:r>
            <a:r>
              <a:rPr lang="en-US" dirty="0" smtClean="0"/>
              <a:t>approach</a:t>
            </a:r>
            <a:r>
              <a:rPr lang="en-US" dirty="0"/>
              <a:t> </a:t>
            </a:r>
            <a:r>
              <a:rPr lang="en-US" dirty="0" smtClean="0"/>
              <a:t>- for </a:t>
            </a:r>
            <a:r>
              <a:rPr lang="en-US" dirty="0"/>
              <a:t>large goiters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Approaches to RLN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2282"/>
          <a:stretch/>
        </p:blipFill>
        <p:spPr>
          <a:xfrm>
            <a:off x="3744012" y="895350"/>
            <a:ext cx="5413717" cy="32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71550"/>
            <a:ext cx="2724150" cy="3733800"/>
          </a:xfrm>
        </p:spPr>
        <p:txBody>
          <a:bodyPr/>
          <a:lstStyle/>
          <a:p>
            <a:r>
              <a:rPr lang="en-US" dirty="0"/>
              <a:t>Lateral </a:t>
            </a:r>
            <a:r>
              <a:rPr lang="en-US" dirty="0" smtClean="0"/>
              <a:t>approach - most </a:t>
            </a:r>
            <a:r>
              <a:rPr lang="en-US" dirty="0"/>
              <a:t>common </a:t>
            </a:r>
            <a:r>
              <a:rPr lang="en-US" dirty="0" smtClean="0"/>
              <a:t>approach</a:t>
            </a:r>
          </a:p>
          <a:p>
            <a:r>
              <a:rPr lang="en-US" dirty="0" smtClean="0"/>
              <a:t>Medial approach - </a:t>
            </a:r>
            <a:r>
              <a:rPr lang="en-US" dirty="0"/>
              <a:t>may </a:t>
            </a:r>
            <a:r>
              <a:rPr lang="en-US" dirty="0" smtClean="0"/>
              <a:t>be </a:t>
            </a:r>
            <a:r>
              <a:rPr lang="en-US" dirty="0"/>
              <a:t>useful in large goiters &amp;  </a:t>
            </a:r>
            <a:r>
              <a:rPr lang="en-US" dirty="0" smtClean="0"/>
              <a:t>in </a:t>
            </a:r>
            <a:r>
              <a:rPr lang="en-US" dirty="0"/>
              <a:t>cases with small </a:t>
            </a:r>
            <a:r>
              <a:rPr lang="en-US" dirty="0" smtClean="0"/>
              <a:t>incisions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Approaches to RLN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06" t="57056" r="18391" b="1254"/>
          <a:stretch/>
        </p:blipFill>
        <p:spPr>
          <a:xfrm>
            <a:off x="3426430" y="895351"/>
            <a:ext cx="3066471" cy="2133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b="26344"/>
          <a:stretch/>
        </p:blipFill>
        <p:spPr>
          <a:xfrm>
            <a:off x="5715000" y="2571750"/>
            <a:ext cx="338160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Instruments/technology/</a:t>
            </a:r>
            <a:r>
              <a:rPr lang="en-US" b="1" i="1" dirty="0" smtClean="0">
                <a:solidFill>
                  <a:srgbClr val="000000"/>
                </a:solidFill>
              </a:rPr>
              <a:t>intraoperative nerve </a:t>
            </a:r>
            <a:r>
              <a:rPr lang="en-US" b="1" i="1" dirty="0">
                <a:solidFill>
                  <a:srgbClr val="000000"/>
                </a:solidFill>
              </a:rPr>
              <a:t>monitoring - loss of signal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9" y="76200"/>
            <a:ext cx="7011743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4552950" cy="3733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Physiology of </a:t>
            </a:r>
            <a:r>
              <a:rPr lang="en-US" dirty="0" smtClean="0">
                <a:solidFill>
                  <a:srgbClr val="000000"/>
                </a:solidFill>
              </a:rPr>
              <a:t>IONM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-electromyographic </a:t>
            </a:r>
            <a:r>
              <a:rPr lang="en-US" dirty="0">
                <a:solidFill>
                  <a:srgbClr val="000000"/>
                </a:solidFill>
              </a:rPr>
              <a:t>(EMG) </a:t>
            </a:r>
            <a:r>
              <a:rPr lang="en-US" dirty="0" smtClean="0">
                <a:solidFill>
                  <a:srgbClr val="000000"/>
                </a:solidFill>
              </a:rPr>
              <a:t>data from </a:t>
            </a:r>
            <a:r>
              <a:rPr lang="en-US" dirty="0" err="1">
                <a:solidFill>
                  <a:srgbClr val="000000"/>
                </a:solidFill>
              </a:rPr>
              <a:t>thyroarytenoid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vocalis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muscle</a:t>
            </a:r>
          </a:p>
          <a:p>
            <a:r>
              <a:rPr lang="en-US" dirty="0">
                <a:solidFill>
                  <a:srgbClr val="000000"/>
                </a:solidFill>
              </a:rPr>
              <a:t>Current IONM </a:t>
            </a:r>
            <a:r>
              <a:rPr lang="en-US" dirty="0" smtClean="0">
                <a:solidFill>
                  <a:srgbClr val="000000"/>
                </a:solidFill>
              </a:rPr>
              <a:t>options: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ntermittent </a:t>
            </a:r>
            <a:r>
              <a:rPr lang="en-US" dirty="0">
                <a:solidFill>
                  <a:srgbClr val="000000"/>
                </a:solidFill>
              </a:rPr>
              <a:t>IONM (I-IONM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andheld </a:t>
            </a:r>
            <a:r>
              <a:rPr lang="en-US" dirty="0">
                <a:solidFill>
                  <a:srgbClr val="000000"/>
                </a:solidFill>
              </a:rPr>
              <a:t>probe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ontinuous </a:t>
            </a:r>
            <a:r>
              <a:rPr lang="en-US" dirty="0">
                <a:solidFill>
                  <a:srgbClr val="000000"/>
                </a:solidFill>
              </a:rPr>
              <a:t>IONM (C-IONM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emporary </a:t>
            </a:r>
            <a:r>
              <a:rPr lang="en-US" dirty="0">
                <a:solidFill>
                  <a:srgbClr val="000000"/>
                </a:solidFill>
              </a:rPr>
              <a:t>implantable </a:t>
            </a:r>
            <a:r>
              <a:rPr lang="en-US" dirty="0" smtClean="0">
                <a:solidFill>
                  <a:srgbClr val="000000"/>
                </a:solidFill>
              </a:rPr>
              <a:t>vagus </a:t>
            </a:r>
            <a:r>
              <a:rPr lang="en-US" dirty="0">
                <a:solidFill>
                  <a:srgbClr val="000000"/>
                </a:solidFill>
              </a:rPr>
              <a:t>electrode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150"/>
            <a:ext cx="4201161" cy="25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8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Intraoperative neural monitoring </a:t>
            </a:r>
            <a:r>
              <a:rPr lang="en-US" b="1" i="1" dirty="0" smtClean="0">
                <a:solidFill>
                  <a:srgbClr val="000000"/>
                </a:solidFill>
              </a:rPr>
              <a:t>can provide </a:t>
            </a:r>
            <a:r>
              <a:rPr lang="en-US" b="1" i="1" dirty="0">
                <a:solidFill>
                  <a:srgbClr val="000000"/>
                </a:solidFill>
              </a:rPr>
              <a:t>more information than sight </a:t>
            </a:r>
            <a:r>
              <a:rPr lang="en-US" b="1" i="1" dirty="0" smtClean="0">
                <a:solidFill>
                  <a:srgbClr val="000000"/>
                </a:solidFill>
              </a:rPr>
              <a:t>alone during </a:t>
            </a:r>
            <a:r>
              <a:rPr lang="en-US" b="1" i="1" dirty="0">
                <a:solidFill>
                  <a:srgbClr val="000000"/>
                </a:solidFill>
              </a:rPr>
              <a:t>thyroidectomy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IONM </a:t>
            </a:r>
            <a:r>
              <a:rPr lang="en-US" dirty="0" smtClean="0">
                <a:solidFill>
                  <a:srgbClr val="000000"/>
                </a:solidFill>
              </a:rPr>
              <a:t>provides:</a:t>
            </a:r>
          </a:p>
          <a:p>
            <a:pPr marL="447675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1) Neural </a:t>
            </a:r>
            <a:r>
              <a:rPr lang="en-US" dirty="0">
                <a:solidFill>
                  <a:srgbClr val="000000"/>
                </a:solidFill>
              </a:rPr>
              <a:t>mapping </a:t>
            </a:r>
            <a:r>
              <a:rPr lang="en-US" dirty="0" smtClean="0">
                <a:solidFill>
                  <a:srgbClr val="000000"/>
                </a:solidFill>
              </a:rPr>
              <a:t>information </a:t>
            </a:r>
            <a:r>
              <a:rPr lang="en-US" dirty="0">
                <a:solidFill>
                  <a:srgbClr val="000000"/>
                </a:solidFill>
              </a:rPr>
              <a:t>before nerve visualization</a:t>
            </a:r>
          </a:p>
          <a:p>
            <a:pPr marL="447675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Prognostic </a:t>
            </a:r>
            <a:r>
              <a:rPr lang="en-US" dirty="0">
                <a:solidFill>
                  <a:srgbClr val="000000"/>
                </a:solidFill>
              </a:rPr>
              <a:t>information about nerve function</a:t>
            </a:r>
          </a:p>
          <a:p>
            <a:pPr marL="447675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Information </a:t>
            </a:r>
            <a:r>
              <a:rPr lang="en-US" dirty="0">
                <a:solidFill>
                  <a:srgbClr val="000000"/>
                </a:solidFill>
              </a:rPr>
              <a:t>about site of nerve injury</a:t>
            </a:r>
          </a:p>
          <a:p>
            <a:pPr marL="447675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Improved </a:t>
            </a:r>
            <a:r>
              <a:rPr lang="en-US" dirty="0">
                <a:solidFill>
                  <a:srgbClr val="000000"/>
                </a:solidFill>
              </a:rPr>
              <a:t>management of SLN </a:t>
            </a:r>
          </a:p>
          <a:p>
            <a:pPr marL="447675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Information regarding possible </a:t>
            </a:r>
            <a:r>
              <a:rPr lang="en-US" dirty="0">
                <a:solidFill>
                  <a:srgbClr val="000000"/>
                </a:solidFill>
              </a:rPr>
              <a:t>duration of subsequent </a:t>
            </a:r>
            <a:r>
              <a:rPr lang="en-US" dirty="0" smtClean="0">
                <a:solidFill>
                  <a:srgbClr val="000000"/>
                </a:solidFill>
              </a:rPr>
              <a:t>vocal cord paralysis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Value of IONM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511" y="5790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913" y="971550"/>
            <a:ext cx="8258175" cy="3733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Intermittent IONM allows early detection &amp; elucidation of mechanism of RLN injury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Learn </a:t>
            </a:r>
            <a:r>
              <a:rPr lang="en-US" dirty="0">
                <a:solidFill>
                  <a:srgbClr val="000000"/>
                </a:solidFill>
              </a:rPr>
              <a:t>and plan better intraoperative and </a:t>
            </a:r>
            <a:r>
              <a:rPr lang="en-US" dirty="0" smtClean="0">
                <a:solidFill>
                  <a:srgbClr val="000000"/>
                </a:solidFill>
              </a:rPr>
              <a:t>postoperative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Continuous IONM (C-IONM</a:t>
            </a:r>
            <a:r>
              <a:rPr lang="en-US" dirty="0" smtClean="0">
                <a:solidFill>
                  <a:srgbClr val="000000"/>
                </a:solidFill>
              </a:rPr>
              <a:t>) permits real time monitoring of vagal &amp; RLN functional integrity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May </a:t>
            </a:r>
            <a:r>
              <a:rPr lang="en-US" dirty="0">
                <a:solidFill>
                  <a:srgbClr val="000000"/>
                </a:solidFill>
              </a:rPr>
              <a:t>identify EMG signals associated with early-impending </a:t>
            </a:r>
            <a:r>
              <a:rPr lang="en-US" dirty="0" smtClean="0">
                <a:solidFill>
                  <a:srgbClr val="000000"/>
                </a:solidFill>
              </a:rPr>
              <a:t>injury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Surgeon </a:t>
            </a:r>
            <a:r>
              <a:rPr lang="en-US" dirty="0">
                <a:solidFill>
                  <a:srgbClr val="000000"/>
                </a:solidFill>
              </a:rPr>
              <a:t>alerted to stop a maneuver </a:t>
            </a:r>
            <a:r>
              <a:rPr lang="en-US" dirty="0" smtClean="0">
                <a:solidFill>
                  <a:srgbClr val="000000"/>
                </a:solidFill>
              </a:rPr>
              <a:t>causing </a:t>
            </a:r>
            <a:r>
              <a:rPr lang="en-US" dirty="0">
                <a:solidFill>
                  <a:srgbClr val="000000"/>
                </a:solidFill>
              </a:rPr>
              <a:t>stretching or compression </a:t>
            </a:r>
            <a:r>
              <a:rPr lang="en-US" dirty="0" smtClean="0">
                <a:solidFill>
                  <a:srgbClr val="000000"/>
                </a:solidFill>
              </a:rPr>
              <a:t>of RLN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etter </a:t>
            </a:r>
            <a:r>
              <a:rPr lang="en-US" dirty="0">
                <a:solidFill>
                  <a:srgbClr val="000000"/>
                </a:solidFill>
              </a:rPr>
              <a:t>recovery of nerve function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Value of IONM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511" y="5790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8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Optimal management of the recurrent laryngeal nerve that is adherent to or invaded by cancer requires knowledge of preoperative glottic function through preoperative laryngeal examination as well </a:t>
            </a:r>
            <a:r>
              <a:rPr lang="en-US" b="1" i="1" dirty="0" smtClean="0">
                <a:solidFill>
                  <a:srgbClr val="000000"/>
                </a:solidFill>
              </a:rPr>
              <a:t>as intraoperative </a:t>
            </a:r>
            <a:r>
              <a:rPr lang="en-US" b="1" i="1" dirty="0">
                <a:solidFill>
                  <a:srgbClr val="000000"/>
                </a:solidFill>
              </a:rPr>
              <a:t>monitoring electromyography signal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1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913" y="971550"/>
            <a:ext cx="8258175" cy="3733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Superficial </a:t>
            </a:r>
            <a:r>
              <a:rPr lang="en-US" dirty="0" err="1">
                <a:solidFill>
                  <a:srgbClr val="000000"/>
                </a:solidFill>
              </a:rPr>
              <a:t>epineural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invasion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Shave </a:t>
            </a:r>
            <a:r>
              <a:rPr lang="en-US" dirty="0">
                <a:solidFill>
                  <a:srgbClr val="000000"/>
                </a:solidFill>
              </a:rPr>
              <a:t>or partial nerve sheath excision can allow for macroscopically clean margins with a functionally intact </a:t>
            </a:r>
            <a:r>
              <a:rPr lang="en-US" dirty="0" smtClean="0">
                <a:solidFill>
                  <a:srgbClr val="000000"/>
                </a:solidFill>
              </a:rPr>
              <a:t>RLN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More extensive invasion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Preoperative </a:t>
            </a:r>
            <a:r>
              <a:rPr lang="en-US" dirty="0">
                <a:solidFill>
                  <a:srgbClr val="000000"/>
                </a:solidFill>
              </a:rPr>
              <a:t>VCP: </a:t>
            </a:r>
            <a:r>
              <a:rPr lang="en-US" dirty="0" smtClean="0">
                <a:solidFill>
                  <a:srgbClr val="000000"/>
                </a:solidFill>
              </a:rPr>
              <a:t>RLN </a:t>
            </a:r>
            <a:r>
              <a:rPr lang="en-US" dirty="0">
                <a:solidFill>
                  <a:srgbClr val="000000"/>
                </a:solidFill>
              </a:rPr>
              <a:t>resection </a:t>
            </a:r>
            <a:r>
              <a:rPr lang="en-US" dirty="0" smtClean="0">
                <a:solidFill>
                  <a:srgbClr val="000000"/>
                </a:solidFill>
              </a:rPr>
              <a:t>recommended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Functional </a:t>
            </a:r>
            <a:r>
              <a:rPr lang="en-US" dirty="0">
                <a:solidFill>
                  <a:srgbClr val="000000"/>
                </a:solidFill>
              </a:rPr>
              <a:t>status determined </a:t>
            </a:r>
            <a:r>
              <a:rPr lang="en-US" dirty="0" smtClean="0">
                <a:solidFill>
                  <a:srgbClr val="000000"/>
                </a:solidFill>
              </a:rPr>
              <a:t>by: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1) Preoperative </a:t>
            </a:r>
            <a:r>
              <a:rPr lang="en-US" sz="2000" dirty="0">
                <a:solidFill>
                  <a:srgbClr val="000000"/>
                </a:solidFill>
              </a:rPr>
              <a:t>laryngeal </a:t>
            </a:r>
            <a:r>
              <a:rPr lang="en-US" sz="2000" dirty="0" smtClean="0">
                <a:solidFill>
                  <a:srgbClr val="000000"/>
                </a:solidFill>
              </a:rPr>
              <a:t>exam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smtClean="0">
                <a:solidFill>
                  <a:srgbClr val="000000"/>
                </a:solidFill>
              </a:rPr>
              <a:t>Intraoperative </a:t>
            </a:r>
            <a:r>
              <a:rPr lang="en-US" sz="2000" dirty="0">
                <a:solidFill>
                  <a:srgbClr val="000000"/>
                </a:solidFill>
              </a:rPr>
              <a:t>EMG signal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RLN Invasion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511" y="5790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9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913" y="971550"/>
            <a:ext cx="8258175" cy="3733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Invaded functioning </a:t>
            </a:r>
            <a:r>
              <a:rPr lang="en-US" dirty="0" smtClean="0">
                <a:solidFill>
                  <a:srgbClr val="000000"/>
                </a:solidFill>
              </a:rPr>
              <a:t>RLN: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ttempt </a:t>
            </a:r>
            <a:r>
              <a:rPr lang="en-US" dirty="0">
                <a:solidFill>
                  <a:srgbClr val="000000"/>
                </a:solidFill>
              </a:rPr>
              <a:t>neural preservation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>
                <a:solidFill>
                  <a:srgbClr val="000000"/>
                </a:solidFill>
              </a:rPr>
              <a:t>survival benefit with complete resection VS small remnant &amp; adjuvant </a:t>
            </a:r>
            <a:r>
              <a:rPr lang="en-US" dirty="0" smtClean="0">
                <a:solidFill>
                  <a:srgbClr val="000000"/>
                </a:solidFill>
              </a:rPr>
              <a:t>Rx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</a:rPr>
              <a:t>resection considered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selected cases of expected improvement in </a:t>
            </a:r>
            <a:r>
              <a:rPr lang="en-US" dirty="0" smtClean="0">
                <a:solidFill>
                  <a:srgbClr val="000000"/>
                </a:solidFill>
              </a:rPr>
              <a:t>disease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free or overall survival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RLN Invasion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4511" y="5790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2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In cases of loss of signal </a:t>
            </a:r>
            <a:r>
              <a:rPr lang="en-US" b="1" i="1" dirty="0" smtClean="0">
                <a:solidFill>
                  <a:srgbClr val="000000"/>
                </a:solidFill>
              </a:rPr>
              <a:t>without electromyography </a:t>
            </a:r>
            <a:r>
              <a:rPr lang="en-US" b="1" i="1" dirty="0">
                <a:solidFill>
                  <a:srgbClr val="000000"/>
                </a:solidFill>
              </a:rPr>
              <a:t>recovery, the surgeon should consider staging the contralateral procedure to limit risk of bilateral </a:t>
            </a:r>
            <a:r>
              <a:rPr lang="en-US" b="1" i="1" dirty="0" smtClean="0">
                <a:solidFill>
                  <a:srgbClr val="000000"/>
                </a:solidFill>
              </a:rPr>
              <a:t>cord paralysis </a:t>
            </a:r>
            <a:r>
              <a:rPr lang="en-US" b="1" i="1" dirty="0">
                <a:solidFill>
                  <a:srgbClr val="000000"/>
                </a:solidFill>
              </a:rPr>
              <a:t>and tracheotomy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971550"/>
            <a:ext cx="8134350" cy="3733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Possible false </a:t>
            </a:r>
            <a:r>
              <a:rPr lang="en-US" dirty="0" smtClean="0">
                <a:solidFill>
                  <a:srgbClr val="000000"/>
                </a:solidFill>
              </a:rPr>
              <a:t>positive </a:t>
            </a:r>
            <a:r>
              <a:rPr lang="en-US" dirty="0">
                <a:solidFill>
                  <a:srgbClr val="000000"/>
                </a:solidFill>
              </a:rPr>
              <a:t>LOS or concern for </a:t>
            </a:r>
            <a:r>
              <a:rPr lang="en-US" dirty="0" smtClean="0">
                <a:solidFill>
                  <a:srgbClr val="000000"/>
                </a:solidFill>
              </a:rPr>
              <a:t>complete cancer </a:t>
            </a:r>
            <a:r>
              <a:rPr lang="en-US" dirty="0">
                <a:solidFill>
                  <a:srgbClr val="000000"/>
                </a:solidFill>
              </a:rPr>
              <a:t>resection should be weighed against risk of bilateral </a:t>
            </a:r>
            <a:r>
              <a:rPr lang="en-US" dirty="0" smtClean="0">
                <a:solidFill>
                  <a:srgbClr val="000000"/>
                </a:solidFill>
              </a:rPr>
              <a:t>VCP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Completion </a:t>
            </a:r>
            <a:r>
              <a:rPr lang="en-US" dirty="0" smtClean="0">
                <a:solidFill>
                  <a:srgbClr val="000000"/>
                </a:solidFill>
              </a:rPr>
              <a:t>surgery performed: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1) When </a:t>
            </a:r>
            <a:r>
              <a:rPr lang="en-US" dirty="0">
                <a:solidFill>
                  <a:srgbClr val="000000"/>
                </a:solidFill>
              </a:rPr>
              <a:t>vocal fold mobility recovers </a:t>
            </a:r>
            <a:r>
              <a:rPr lang="en-US" dirty="0" smtClean="0">
                <a:solidFill>
                  <a:srgbClr val="000000"/>
                </a:solidFill>
              </a:rPr>
              <a:t>postoperatively</a:t>
            </a:r>
            <a:endParaRPr lang="en-US" dirty="0">
              <a:solidFill>
                <a:srgbClr val="000000"/>
              </a:solidFill>
            </a:endParaRPr>
          </a:p>
          <a:p>
            <a:pPr marL="858838" indent="-858838">
              <a:buNone/>
            </a:pPr>
            <a:r>
              <a:rPr lang="en-US" dirty="0" smtClean="0">
                <a:solidFill>
                  <a:srgbClr val="000000"/>
                </a:solidFill>
              </a:rPr>
              <a:t>	2) Based </a:t>
            </a:r>
            <a:r>
              <a:rPr lang="en-US" dirty="0">
                <a:solidFill>
                  <a:srgbClr val="000000"/>
                </a:solidFill>
              </a:rPr>
              <a:t>on multidisciplinary discussion &amp; patient counseling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2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Management of the recurrent </a:t>
            </a:r>
            <a:r>
              <a:rPr lang="en-US" b="1" i="1" dirty="0" smtClean="0">
                <a:solidFill>
                  <a:srgbClr val="000000"/>
                </a:solidFill>
              </a:rPr>
              <a:t>laryngeal nerve </a:t>
            </a:r>
            <a:r>
              <a:rPr lang="en-US" b="1" i="1" dirty="0">
                <a:solidFill>
                  <a:srgbClr val="000000"/>
                </a:solidFill>
              </a:rPr>
              <a:t>and Ligament of Berry </a:t>
            </a:r>
            <a:r>
              <a:rPr lang="en-US" b="1" i="1" dirty="0" smtClean="0">
                <a:solidFill>
                  <a:srgbClr val="000000"/>
                </a:solidFill>
              </a:rPr>
              <a:t>intraoperatively have </a:t>
            </a:r>
            <a:r>
              <a:rPr lang="en-US" b="1" i="1" dirty="0">
                <a:solidFill>
                  <a:srgbClr val="000000"/>
                </a:solidFill>
              </a:rPr>
              <a:t>substantial implications for </a:t>
            </a:r>
            <a:r>
              <a:rPr lang="en-US" b="1" i="1" dirty="0" smtClean="0">
                <a:solidFill>
                  <a:srgbClr val="000000"/>
                </a:solidFill>
              </a:rPr>
              <a:t>postoperative radioactive </a:t>
            </a:r>
            <a:r>
              <a:rPr lang="en-US" b="1" i="1" dirty="0">
                <a:solidFill>
                  <a:srgbClr val="000000"/>
                </a:solidFill>
              </a:rPr>
              <a:t>iodine thyroid bed </a:t>
            </a:r>
            <a:r>
              <a:rPr lang="en-US" b="1" i="1" dirty="0" smtClean="0">
                <a:solidFill>
                  <a:srgbClr val="000000"/>
                </a:solidFill>
              </a:rPr>
              <a:t>scintillographic uptake </a:t>
            </a:r>
            <a:r>
              <a:rPr lang="en-US" b="1" i="1" dirty="0">
                <a:solidFill>
                  <a:srgbClr val="000000"/>
                </a:solidFill>
              </a:rPr>
              <a:t>and, therefore, significant </a:t>
            </a:r>
            <a:r>
              <a:rPr lang="en-US" b="1" i="1" dirty="0" smtClean="0">
                <a:solidFill>
                  <a:srgbClr val="000000"/>
                </a:solidFill>
              </a:rPr>
              <a:t>implications for </a:t>
            </a:r>
            <a:r>
              <a:rPr lang="en-US" b="1" i="1" dirty="0">
                <a:solidFill>
                  <a:srgbClr val="000000"/>
                </a:solidFill>
              </a:rPr>
              <a:t>endocrinologists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Author Panel</a:t>
            </a:r>
          </a:p>
          <a:p>
            <a:pPr lvl="1"/>
            <a:r>
              <a:rPr lang="en-US" dirty="0" smtClean="0"/>
              <a:t>International, multidisciplinary effort</a:t>
            </a:r>
          </a:p>
          <a:p>
            <a:pPr lvl="1"/>
            <a:r>
              <a:rPr lang="en-US" dirty="0" smtClean="0"/>
              <a:t>Members of AHNS Endocrine Surgery Section, endocrinologists, endocrine surgeons, head &amp; neck surgeons</a:t>
            </a:r>
          </a:p>
          <a:p>
            <a:r>
              <a:rPr lang="en-US" dirty="0" smtClean="0"/>
              <a:t>Recommendations </a:t>
            </a:r>
          </a:p>
          <a:p>
            <a:pPr lvl="1"/>
            <a:r>
              <a:rPr lang="en-US" dirty="0" smtClean="0"/>
              <a:t>Authors with expertise for respective sections</a:t>
            </a:r>
          </a:p>
          <a:p>
            <a:pPr lvl="1"/>
            <a:r>
              <a:rPr lang="en-US" dirty="0"/>
              <a:t>Evidence based literature </a:t>
            </a:r>
            <a:r>
              <a:rPr lang="en-US" dirty="0" smtClean="0"/>
              <a:t>- thyroid </a:t>
            </a:r>
            <a:r>
              <a:rPr lang="en-US" dirty="0"/>
              <a:t>surgical publications &amp; recent </a:t>
            </a:r>
            <a:r>
              <a:rPr lang="en-US" dirty="0" smtClean="0"/>
              <a:t>AAO-HNS</a:t>
            </a:r>
            <a:r>
              <a:rPr lang="en-US" dirty="0"/>
              <a:t>, AHNS &amp; ATA guidelines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Consensus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3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971550"/>
            <a:ext cx="7372350" cy="3733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Even with </a:t>
            </a:r>
            <a:r>
              <a:rPr lang="en-US" dirty="0" smtClean="0">
                <a:solidFill>
                  <a:srgbClr val="000000"/>
                </a:solidFill>
              </a:rPr>
              <a:t>meticulous total thyroidectomy </a:t>
            </a:r>
            <a:r>
              <a:rPr lang="en-US" dirty="0">
                <a:solidFill>
                  <a:srgbClr val="000000"/>
                </a:solidFill>
              </a:rPr>
              <a:t>high resolution </a:t>
            </a:r>
            <a:r>
              <a:rPr lang="en-US" dirty="0" smtClean="0">
                <a:solidFill>
                  <a:srgbClr val="000000"/>
                </a:solidFill>
              </a:rPr>
              <a:t>postoperative RAI scan can detect </a:t>
            </a:r>
            <a:r>
              <a:rPr lang="en-US" dirty="0">
                <a:solidFill>
                  <a:srgbClr val="000000"/>
                </a:solidFill>
              </a:rPr>
              <a:t>small foci of uptake</a:t>
            </a:r>
          </a:p>
          <a:p>
            <a:r>
              <a:rPr lang="en-US" dirty="0">
                <a:solidFill>
                  <a:srgbClr val="000000"/>
                </a:solidFill>
              </a:rPr>
              <a:t>Identifiable areas of uptake </a:t>
            </a:r>
            <a:r>
              <a:rPr lang="en-US" dirty="0" smtClean="0">
                <a:solidFill>
                  <a:srgbClr val="000000"/>
                </a:solidFill>
              </a:rPr>
              <a:t>often </a:t>
            </a:r>
            <a:r>
              <a:rPr lang="en-US" dirty="0" smtClean="0">
                <a:solidFill>
                  <a:srgbClr val="000000"/>
                </a:solidFill>
              </a:rPr>
              <a:t>seen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SPECT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CT after </a:t>
            </a:r>
            <a:r>
              <a:rPr lang="en-US" dirty="0">
                <a:solidFill>
                  <a:srgbClr val="000000"/>
                </a:solidFill>
              </a:rPr>
              <a:t>total </a:t>
            </a:r>
            <a:r>
              <a:rPr lang="en-US" dirty="0" smtClean="0">
                <a:solidFill>
                  <a:srgbClr val="000000"/>
                </a:solidFill>
              </a:rPr>
              <a:t>thyroidectomy </a:t>
            </a:r>
            <a:r>
              <a:rPr lang="en-US" dirty="0" smtClean="0">
                <a:solidFill>
                  <a:srgbClr val="000000"/>
                </a:solidFill>
              </a:rPr>
              <a:t>commonly occur in areas closely related to the RLN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Postoperative Radioactive Iodine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8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71550"/>
            <a:ext cx="8534400" cy="3733800"/>
          </a:xfrm>
        </p:spPr>
        <p:txBody>
          <a:bodyPr/>
          <a:lstStyle/>
          <a:p>
            <a:r>
              <a:rPr lang="en-US" dirty="0" smtClean="0"/>
              <a:t>RLN &amp; </a:t>
            </a:r>
            <a:r>
              <a:rPr lang="en-US" dirty="0"/>
              <a:t>EBSLN </a:t>
            </a:r>
            <a:r>
              <a:rPr lang="en-US" dirty="0" smtClean="0"/>
              <a:t>injury </a:t>
            </a:r>
            <a:r>
              <a:rPr lang="en-US" dirty="0"/>
              <a:t>is </a:t>
            </a:r>
            <a:r>
              <a:rPr lang="en-US" dirty="0" smtClean="0"/>
              <a:t>often preventable with a thorough </a:t>
            </a:r>
            <a:r>
              <a:rPr lang="en-US" dirty="0"/>
              <a:t>understanding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embryology </a:t>
            </a:r>
            <a:r>
              <a:rPr lang="en-US" dirty="0" smtClean="0"/>
              <a:t>&amp; </a:t>
            </a:r>
            <a:r>
              <a:rPr lang="en-US" dirty="0"/>
              <a:t>anatomy of the RLN, Ligament of Berry &amp;</a:t>
            </a:r>
            <a:r>
              <a:rPr lang="en-US" dirty="0" smtClean="0"/>
              <a:t> </a:t>
            </a:r>
            <a:r>
              <a:rPr lang="en-US" dirty="0"/>
              <a:t>tubercle of </a:t>
            </a:r>
            <a:r>
              <a:rPr lang="en-US" dirty="0" smtClean="0"/>
              <a:t>Zuckerkandl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urgical experience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understanding </a:t>
            </a:r>
            <a:r>
              <a:rPr lang="en-US" dirty="0" smtClean="0"/>
              <a:t>of IONM </a:t>
            </a:r>
            <a:endParaRPr lang="en-US" dirty="0"/>
          </a:p>
          <a:p>
            <a:r>
              <a:rPr lang="en-US" dirty="0" smtClean="0"/>
              <a:t>Safe &amp; </a:t>
            </a:r>
            <a:r>
              <a:rPr lang="en-US" dirty="0"/>
              <a:t>thorough thyroidectomy can be reliably performed </a:t>
            </a:r>
            <a:r>
              <a:rPr lang="en-US" dirty="0" smtClean="0"/>
              <a:t>with proper technique and knowledge </a:t>
            </a:r>
            <a:endParaRPr lang="en-US" dirty="0"/>
          </a:p>
          <a:p>
            <a:r>
              <a:rPr lang="en-US" dirty="0" smtClean="0"/>
              <a:t>Multidisciplinary </a:t>
            </a:r>
            <a:r>
              <a:rPr lang="en-US" dirty="0"/>
              <a:t>(endocrinology &amp; surgery) approach </a:t>
            </a:r>
            <a:r>
              <a:rPr lang="en-US" dirty="0" smtClean="0"/>
              <a:t>can provide </a:t>
            </a:r>
            <a:r>
              <a:rPr lang="en-US" dirty="0"/>
              <a:t>the highest surgical/oncological outcomes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3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Surgical Management of the Recurrent Laryngeal Nerve in Thyroidectomy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Fundakowski</a:t>
            </a:r>
            <a:r>
              <a:rPr lang="en-US" dirty="0" smtClean="0"/>
              <a:t>, N. Hales, N. </a:t>
            </a:r>
            <a:r>
              <a:rPr lang="en-US" dirty="0" err="1" smtClean="0"/>
              <a:t>Agrawal</a:t>
            </a:r>
            <a:r>
              <a:rPr lang="en-US" dirty="0" smtClean="0"/>
              <a:t>, M. </a:t>
            </a:r>
            <a:r>
              <a:rPr lang="en-US" dirty="0" err="1" smtClean="0"/>
              <a:t>Barcynski</a:t>
            </a:r>
            <a:r>
              <a:rPr lang="en-US" dirty="0" smtClean="0"/>
              <a:t>, P. Camacho, D. Hartl, E. </a:t>
            </a:r>
            <a:r>
              <a:rPr lang="en-US" dirty="0" err="1" smtClean="0"/>
              <a:t>Kandil</a:t>
            </a:r>
            <a:r>
              <a:rPr lang="en-US" dirty="0" smtClean="0"/>
              <a:t>, W. </a:t>
            </a:r>
            <a:r>
              <a:rPr lang="en-US" dirty="0" err="1" smtClean="0"/>
              <a:t>Liddy</a:t>
            </a:r>
            <a:r>
              <a:rPr lang="en-US" dirty="0" smtClean="0"/>
              <a:t>, T. McKenzie, J. Morris, J. Ridge, R. Schneider, J. </a:t>
            </a:r>
            <a:r>
              <a:rPr lang="en-US" dirty="0" err="1" smtClean="0"/>
              <a:t>Serpell</a:t>
            </a:r>
            <a:r>
              <a:rPr lang="en-US" dirty="0" smtClean="0"/>
              <a:t>, C. Sinclair, S. Snyder, D. Terris, R. Tuttle, CW. Wu, R. Wong, M. </a:t>
            </a:r>
            <a:r>
              <a:rPr lang="en-US" dirty="0" err="1" smtClean="0"/>
              <a:t>Zafereo</a:t>
            </a:r>
            <a:r>
              <a:rPr lang="en-US" dirty="0" smtClean="0"/>
              <a:t>, G. Randolph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9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Intention</a:t>
            </a:r>
            <a:r>
              <a:rPr lang="en-US" dirty="0" smtClean="0">
                <a:solidFill>
                  <a:srgbClr val="000000"/>
                </a:solidFill>
              </a:rPr>
              <a:t>: To </a:t>
            </a:r>
            <a:r>
              <a:rPr lang="en-US" dirty="0">
                <a:solidFill>
                  <a:srgbClr val="000000"/>
                </a:solidFill>
              </a:rPr>
              <a:t>help guide surgeons in </a:t>
            </a:r>
            <a:r>
              <a:rPr lang="en-US" dirty="0" smtClean="0">
                <a:solidFill>
                  <a:srgbClr val="000000"/>
                </a:solidFill>
              </a:rPr>
              <a:t>clinical decision making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intraoperative </a:t>
            </a:r>
            <a:r>
              <a:rPr lang="en-US" dirty="0">
                <a:solidFill>
                  <a:srgbClr val="000000"/>
                </a:solidFill>
              </a:rPr>
              <a:t>RLN  </a:t>
            </a:r>
            <a:r>
              <a:rPr lang="en-US" dirty="0" smtClean="0">
                <a:solidFill>
                  <a:srgbClr val="000000"/>
                </a:solidFill>
              </a:rPr>
              <a:t>management, particularly in the setting of thyroid cancer</a:t>
            </a:r>
          </a:p>
          <a:p>
            <a:r>
              <a:rPr lang="en-US" dirty="0" smtClean="0"/>
              <a:t>Statement includes discussion of:</a:t>
            </a:r>
          </a:p>
          <a:p>
            <a:pPr lvl="1"/>
            <a:r>
              <a:rPr lang="en-US" dirty="0" smtClean="0"/>
              <a:t>Details of RLN embryology </a:t>
            </a:r>
            <a:r>
              <a:rPr lang="en-US" dirty="0"/>
              <a:t>&amp; </a:t>
            </a:r>
            <a:r>
              <a:rPr lang="en-US" dirty="0" smtClean="0"/>
              <a:t>anatomy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urgical approaches to RLN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dvances </a:t>
            </a:r>
            <a:r>
              <a:rPr lang="en-US" dirty="0"/>
              <a:t>in RLN </a:t>
            </a:r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Management of RLN invaded by malignancy </a:t>
            </a:r>
            <a:endParaRPr lang="en-US" dirty="0"/>
          </a:p>
          <a:p>
            <a:pPr lvl="1"/>
            <a:r>
              <a:rPr lang="en-US" dirty="0"/>
              <a:t>Concept of staged surgery</a:t>
            </a:r>
          </a:p>
          <a:p>
            <a:pPr lvl="1"/>
            <a:r>
              <a:rPr lang="en-US" dirty="0" smtClean="0"/>
              <a:t>Implications for </a:t>
            </a:r>
            <a:r>
              <a:rPr lang="en-US" dirty="0"/>
              <a:t>radioactive </a:t>
            </a:r>
            <a:r>
              <a:rPr lang="en-US" dirty="0" smtClean="0"/>
              <a:t>iodine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Surgical Management of the Recurrent Laryngeal Nerve in Thyroidectomy</a:t>
            </a:r>
          </a:p>
        </p:txBody>
      </p:sp>
    </p:spTree>
    <p:extLst>
      <p:ext uri="{BB962C8B-B14F-4D97-AF65-F5344CB8AC3E}">
        <p14:creationId xmlns:p14="http://schemas.microsoft.com/office/powerpoint/2010/main" val="71081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</a:t>
            </a:r>
            <a:r>
              <a:rPr lang="en-US" dirty="0"/>
              <a:t>-thyroidectomy voice complaints - 30-87</a:t>
            </a:r>
            <a:r>
              <a:rPr lang="en-US" dirty="0" smtClean="0"/>
              <a:t>%</a:t>
            </a:r>
          </a:p>
          <a:p>
            <a:r>
              <a:rPr lang="en-US" dirty="0"/>
              <a:t>R</a:t>
            </a:r>
            <a:r>
              <a:rPr lang="en-US" dirty="0" smtClean="0"/>
              <a:t>ates </a:t>
            </a:r>
            <a:r>
              <a:rPr lang="en-US" dirty="0"/>
              <a:t>of RLN </a:t>
            </a:r>
            <a:r>
              <a:rPr lang="en-US" dirty="0" smtClean="0"/>
              <a:t>injury reported to be - 3</a:t>
            </a:r>
            <a:r>
              <a:rPr lang="en-US" dirty="0"/>
              <a:t>-5</a:t>
            </a:r>
            <a:r>
              <a:rPr lang="en-US" dirty="0" smtClean="0"/>
              <a:t>%  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rue </a:t>
            </a:r>
            <a:r>
              <a:rPr lang="en-US" dirty="0"/>
              <a:t>incidence s</a:t>
            </a:r>
            <a:r>
              <a:rPr lang="en-US" dirty="0" smtClean="0"/>
              <a:t>ignificantly underestimates - </a:t>
            </a:r>
            <a:r>
              <a:rPr lang="en-US" dirty="0"/>
              <a:t>closer to 10</a:t>
            </a:r>
            <a:r>
              <a:rPr lang="en-US" dirty="0" smtClean="0"/>
              <a:t>%</a:t>
            </a: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Risk factors for RLN injury during thyroidectomy:</a:t>
            </a:r>
          </a:p>
          <a:p>
            <a:pPr marL="742950" lvl="1" indent="-285750"/>
            <a:r>
              <a:rPr lang="en-US" sz="1800" dirty="0" smtClean="0">
                <a:solidFill>
                  <a:srgbClr val="000000"/>
                </a:solidFill>
              </a:rPr>
              <a:t>Revision procedures </a:t>
            </a:r>
            <a:endParaRPr lang="en-US" sz="1800" dirty="0">
              <a:solidFill>
                <a:srgbClr val="000000"/>
              </a:solidFill>
            </a:endParaRPr>
          </a:p>
          <a:p>
            <a:pPr marL="742950" lvl="1" indent="-285750"/>
            <a:r>
              <a:rPr lang="en-US" sz="1800" dirty="0" smtClean="0">
                <a:solidFill>
                  <a:srgbClr val="000000"/>
                </a:solidFill>
              </a:rPr>
              <a:t>Malignancy, Graves</a:t>
            </a:r>
            <a:r>
              <a:rPr lang="en-US" sz="1800" dirty="0">
                <a:solidFill>
                  <a:srgbClr val="000000"/>
                </a:solidFill>
              </a:rPr>
              <a:t>’ disease</a:t>
            </a:r>
          </a:p>
          <a:p>
            <a:pPr marL="742950" lvl="1" indent="-285750"/>
            <a:r>
              <a:rPr lang="en-US" sz="1800" dirty="0" smtClean="0">
                <a:solidFill>
                  <a:srgbClr val="000000"/>
                </a:solidFill>
              </a:rPr>
              <a:t>Recurrent or substernal goiter</a:t>
            </a:r>
          </a:p>
          <a:p>
            <a:pPr marL="742950" lvl="1" indent="-285750"/>
            <a:r>
              <a:rPr lang="en-US" sz="1800" dirty="0" smtClean="0">
                <a:solidFill>
                  <a:srgbClr val="000000"/>
                </a:solidFill>
              </a:rPr>
              <a:t>Hematoma </a:t>
            </a:r>
            <a:r>
              <a:rPr lang="en-US" sz="1800" dirty="0">
                <a:solidFill>
                  <a:srgbClr val="000000"/>
                </a:solidFill>
              </a:rPr>
              <a:t>exploration</a:t>
            </a:r>
          </a:p>
          <a:p>
            <a:pPr marL="742950" lvl="1" indent="-285750"/>
            <a:r>
              <a:rPr lang="en-US" sz="1800" dirty="0" smtClean="0">
                <a:solidFill>
                  <a:srgbClr val="000000"/>
                </a:solidFill>
              </a:rPr>
              <a:t>Surgeon </a:t>
            </a:r>
            <a:r>
              <a:rPr lang="en-US" sz="1800" dirty="0">
                <a:solidFill>
                  <a:srgbClr val="000000"/>
                </a:solidFill>
              </a:rPr>
              <a:t>volume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3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Unilateral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Dyspnea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Dysphonia </a:t>
            </a:r>
            <a:r>
              <a:rPr lang="en-US" dirty="0">
                <a:solidFill>
                  <a:srgbClr val="000000"/>
                </a:solidFill>
              </a:rPr>
              <a:t>(hoarseness, vocal fatigue, breathy voice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Dysphagia </a:t>
            </a:r>
            <a:r>
              <a:rPr lang="en-US" dirty="0">
                <a:solidFill>
                  <a:srgbClr val="000000"/>
                </a:solidFill>
              </a:rPr>
              <a:t>with potential aspiration.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Bilateral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Stridor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Respiratory </a:t>
            </a:r>
            <a:r>
              <a:rPr lang="en-US" dirty="0">
                <a:solidFill>
                  <a:srgbClr val="000000"/>
                </a:solidFill>
              </a:rPr>
              <a:t>distress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Airway </a:t>
            </a:r>
            <a:r>
              <a:rPr lang="en-US" dirty="0">
                <a:solidFill>
                  <a:srgbClr val="000000"/>
                </a:solidFill>
              </a:rPr>
              <a:t>compromise </a:t>
            </a:r>
            <a:r>
              <a:rPr lang="en-US" dirty="0" smtClean="0">
                <a:solidFill>
                  <a:srgbClr val="000000"/>
                </a:solidFill>
              </a:rPr>
              <a:t>due </a:t>
            </a:r>
            <a:r>
              <a:rPr lang="en-US" dirty="0">
                <a:solidFill>
                  <a:srgbClr val="000000"/>
                </a:solidFill>
              </a:rPr>
              <a:t>to obstruction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2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Comprehensive understanding of the embryology and anatomy of the </a:t>
            </a:r>
            <a:r>
              <a:rPr lang="en-US" b="1" i="1" dirty="0" smtClean="0">
                <a:solidFill>
                  <a:srgbClr val="000000"/>
                </a:solidFill>
              </a:rPr>
              <a:t>RLN, </a:t>
            </a:r>
            <a:r>
              <a:rPr lang="en-US" b="1" i="1" dirty="0">
                <a:solidFill>
                  <a:srgbClr val="000000"/>
                </a:solidFill>
              </a:rPr>
              <a:t>larynx, and neck base </a:t>
            </a:r>
            <a:r>
              <a:rPr lang="en-US" b="1" i="1" dirty="0" smtClean="0">
                <a:solidFill>
                  <a:srgbClr val="000000"/>
                </a:solidFill>
              </a:rPr>
              <a:t>is essential </a:t>
            </a:r>
            <a:r>
              <a:rPr lang="en-US" b="1" i="1" dirty="0">
                <a:solidFill>
                  <a:srgbClr val="000000"/>
                </a:solidFill>
              </a:rPr>
              <a:t>for optimal management of the </a:t>
            </a:r>
            <a:r>
              <a:rPr lang="en-US" b="1" i="1" dirty="0" smtClean="0">
                <a:solidFill>
                  <a:srgbClr val="000000"/>
                </a:solidFill>
              </a:rPr>
              <a:t>RLN </a:t>
            </a:r>
            <a:r>
              <a:rPr lang="en-US" b="1" i="1" dirty="0">
                <a:solidFill>
                  <a:srgbClr val="000000"/>
                </a:solidFill>
              </a:rPr>
              <a:t>during thyroidectomy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Recommendation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2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Thyroid - fusion </a:t>
            </a:r>
            <a:r>
              <a:rPr lang="en-US" dirty="0">
                <a:solidFill>
                  <a:srgbClr val="000000"/>
                </a:solidFill>
              </a:rPr>
              <a:t>of the medial thyroid anlage (derived from the primitive pharynx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&amp; the lateral thyroid </a:t>
            </a:r>
            <a:r>
              <a:rPr lang="en-US" dirty="0" smtClean="0">
                <a:solidFill>
                  <a:srgbClr val="000000"/>
                </a:solidFill>
              </a:rPr>
              <a:t>anlage (</a:t>
            </a:r>
            <a:r>
              <a:rPr lang="en-US" dirty="0">
                <a:solidFill>
                  <a:srgbClr val="000000"/>
                </a:solidFill>
              </a:rPr>
              <a:t>derived from the neural crest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Tubercle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Zuckerkandl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 a </a:t>
            </a:r>
            <a:r>
              <a:rPr lang="en-US" dirty="0">
                <a:solidFill>
                  <a:srgbClr val="000000"/>
                </a:solidFill>
              </a:rPr>
              <a:t>posterior lateral </a:t>
            </a:r>
            <a:r>
              <a:rPr lang="en-US" dirty="0" smtClean="0">
                <a:solidFill>
                  <a:srgbClr val="000000"/>
                </a:solidFill>
              </a:rPr>
              <a:t>projection </a:t>
            </a:r>
            <a:r>
              <a:rPr lang="en-US" dirty="0">
                <a:solidFill>
                  <a:srgbClr val="000000"/>
                </a:solidFill>
              </a:rPr>
              <a:t>from the </a:t>
            </a:r>
            <a:r>
              <a:rPr lang="en-US" dirty="0" smtClean="0">
                <a:solidFill>
                  <a:srgbClr val="000000"/>
                </a:solidFill>
              </a:rPr>
              <a:t>thyroid, represents this site of fusion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Superior </a:t>
            </a:r>
            <a:r>
              <a:rPr lang="en-US" dirty="0">
                <a:solidFill>
                  <a:srgbClr val="000000"/>
                </a:solidFill>
              </a:rPr>
              <a:t>parathyroid </a:t>
            </a:r>
            <a:r>
              <a:rPr lang="en-US" dirty="0" smtClean="0">
                <a:solidFill>
                  <a:srgbClr val="000000"/>
                </a:solidFill>
              </a:rPr>
              <a:t>gland - </a:t>
            </a:r>
            <a:r>
              <a:rPr lang="en-US" dirty="0">
                <a:solidFill>
                  <a:srgbClr val="000000"/>
                </a:solidFill>
              </a:rPr>
              <a:t>originates from the 4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branchial</a:t>
            </a:r>
            <a:r>
              <a:rPr lang="en-US" dirty="0">
                <a:solidFill>
                  <a:srgbClr val="000000"/>
                </a:solidFill>
              </a:rPr>
              <a:t> pouch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RLN - arises </a:t>
            </a:r>
            <a:r>
              <a:rPr lang="en-US" dirty="0">
                <a:solidFill>
                  <a:srgbClr val="000000"/>
                </a:solidFill>
              </a:rPr>
              <a:t>from the vagus </a:t>
            </a:r>
            <a:r>
              <a:rPr lang="en-US" dirty="0" smtClean="0">
                <a:solidFill>
                  <a:srgbClr val="000000"/>
                </a:solidFill>
              </a:rPr>
              <a:t>nerve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Carries motor, sensory, parasympathetic </a:t>
            </a:r>
            <a:r>
              <a:rPr lang="en-US" dirty="0">
                <a:solidFill>
                  <a:srgbClr val="000000"/>
                </a:solidFill>
              </a:rPr>
              <a:t>fibers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RLN Embryology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6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6781800" cy="3733800"/>
          </a:xfrm>
        </p:spPr>
        <p:txBody>
          <a:bodyPr/>
          <a:lstStyle/>
          <a:p>
            <a:r>
              <a:rPr lang="en-US" dirty="0"/>
              <a:t>Right </a:t>
            </a:r>
            <a:r>
              <a:rPr lang="en-US" dirty="0" smtClean="0"/>
              <a:t>RLN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oops </a:t>
            </a:r>
            <a:r>
              <a:rPr lang="en-US" dirty="0"/>
              <a:t>around </a:t>
            </a:r>
            <a:r>
              <a:rPr lang="en-US" dirty="0" smtClean="0"/>
              <a:t>right </a:t>
            </a:r>
            <a:r>
              <a:rPr lang="en-US" dirty="0" err="1"/>
              <a:t>subclavian</a:t>
            </a:r>
            <a:r>
              <a:rPr lang="en-US" dirty="0"/>
              <a:t> </a:t>
            </a:r>
            <a:r>
              <a:rPr lang="en-US" dirty="0" smtClean="0"/>
              <a:t>artery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scends in </a:t>
            </a:r>
            <a:r>
              <a:rPr lang="en-US" dirty="0"/>
              <a:t>more anterior, oblique and lateral </a:t>
            </a:r>
            <a:r>
              <a:rPr lang="en-US" dirty="0" smtClean="0"/>
              <a:t>path</a:t>
            </a:r>
            <a:endParaRPr lang="en-US" dirty="0"/>
          </a:p>
          <a:p>
            <a:r>
              <a:rPr lang="en-US" dirty="0"/>
              <a:t>Left RLN </a:t>
            </a:r>
          </a:p>
          <a:p>
            <a:pPr lvl="1"/>
            <a:r>
              <a:rPr lang="en-US" dirty="0" smtClean="0"/>
              <a:t>Loops </a:t>
            </a:r>
            <a:r>
              <a:rPr lang="en-US" dirty="0"/>
              <a:t>around </a:t>
            </a:r>
            <a:r>
              <a:rPr lang="en-US" dirty="0" smtClean="0"/>
              <a:t>aortic arch</a:t>
            </a:r>
          </a:p>
          <a:p>
            <a:pPr lvl="1"/>
            <a:r>
              <a:rPr lang="en-US" dirty="0" smtClean="0"/>
              <a:t>Ascends </a:t>
            </a:r>
            <a:r>
              <a:rPr lang="en-US" dirty="0"/>
              <a:t>more vertically &amp; deeper </a:t>
            </a:r>
            <a:r>
              <a:rPr lang="en-US" dirty="0" smtClean="0"/>
              <a:t>in </a:t>
            </a:r>
            <a:r>
              <a:rPr lang="en-US" dirty="0"/>
              <a:t>left </a:t>
            </a:r>
            <a:r>
              <a:rPr lang="en-US" dirty="0" err="1"/>
              <a:t>tracheoesophageal</a:t>
            </a:r>
            <a:r>
              <a:rPr lang="en-US" dirty="0"/>
              <a:t> groove.</a:t>
            </a:r>
          </a:p>
          <a:p>
            <a:r>
              <a:rPr lang="en-US" dirty="0"/>
              <a:t>Both nerves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ross </a:t>
            </a:r>
            <a:r>
              <a:rPr lang="en-US" dirty="0"/>
              <a:t>inferior </a:t>
            </a:r>
            <a:r>
              <a:rPr lang="en-US" dirty="0" smtClean="0"/>
              <a:t>thyroid artery</a:t>
            </a:r>
          </a:p>
          <a:p>
            <a:pPr lvl="1"/>
            <a:r>
              <a:rPr lang="en-US" dirty="0" smtClean="0"/>
              <a:t>Enter </a:t>
            </a:r>
            <a:r>
              <a:rPr lang="en-US" dirty="0"/>
              <a:t>larynx below cricothyroid joint just under inferior constrictor muscles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Anatomy</a:t>
            </a:r>
            <a:r>
              <a:rPr lang="en-US" dirty="0" smtClean="0">
                <a:solidFill>
                  <a:srgbClr val="000000"/>
                </a:solidFill>
              </a:rPr>
              <a:t> of the RLN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F7AA3F-BB69-4A98-80EA-8A6E46787480}"/>
              </a:ext>
            </a:extLst>
          </p:cNvPr>
          <p:cNvPicPr/>
          <p:nvPr/>
        </p:nvPicPr>
        <p:blipFill rotWithShape="1">
          <a:blip r:embed="rId3"/>
          <a:srcRect l="52540" t="43545" r="24693" b="22961"/>
          <a:stretch/>
        </p:blipFill>
        <p:spPr bwMode="auto">
          <a:xfrm>
            <a:off x="6934200" y="1046897"/>
            <a:ext cx="2209800" cy="3201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632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1284</Words>
  <Application>Microsoft Macintosh PowerPoint</Application>
  <PresentationFormat>On-screen Show (16:9)</PresentationFormat>
  <Paragraphs>145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ChristineS</dc:creator>
  <cp:lastModifiedBy>Michael Singer</cp:lastModifiedBy>
  <cp:revision>54</cp:revision>
  <dcterms:created xsi:type="dcterms:W3CDTF">2015-03-25T19:41:08Z</dcterms:created>
  <dcterms:modified xsi:type="dcterms:W3CDTF">2018-03-19T19:50:06Z</dcterms:modified>
</cp:coreProperties>
</file>