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8" r:id="rId2"/>
    <p:sldMasterId id="2147483675" r:id="rId3"/>
  </p:sldMasterIdLst>
  <p:notesMasterIdLst>
    <p:notesMasterId r:id="rId22"/>
  </p:notesMasterIdLst>
  <p:handoutMasterIdLst>
    <p:handoutMasterId r:id="rId23"/>
  </p:handoutMasterIdLst>
  <p:sldIdLst>
    <p:sldId id="256" r:id="rId4"/>
    <p:sldId id="257" r:id="rId5"/>
    <p:sldId id="330" r:id="rId6"/>
    <p:sldId id="258" r:id="rId7"/>
    <p:sldId id="331" r:id="rId8"/>
    <p:sldId id="332" r:id="rId9"/>
    <p:sldId id="333" r:id="rId10"/>
    <p:sldId id="334" r:id="rId11"/>
    <p:sldId id="336" r:id="rId12"/>
    <p:sldId id="337" r:id="rId13"/>
    <p:sldId id="339" r:id="rId14"/>
    <p:sldId id="344" r:id="rId15"/>
    <p:sldId id="340" r:id="rId16"/>
    <p:sldId id="341" r:id="rId17"/>
    <p:sldId id="342" r:id="rId18"/>
    <p:sldId id="343" r:id="rId19"/>
    <p:sldId id="335" r:id="rId20"/>
    <p:sldId id="329" r:id="rId2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E1A34"/>
    <a:srgbClr val="6F2C91"/>
    <a:srgbClr val="8D2351"/>
    <a:srgbClr val="212D64"/>
    <a:srgbClr val="222D64"/>
    <a:srgbClr val="8C2251"/>
    <a:srgbClr val="136E7C"/>
    <a:srgbClr val="931545"/>
    <a:srgbClr val="A4184D"/>
    <a:srgbClr val="2A99DE"/>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39" d="100"/>
          <a:sy n="139" d="100"/>
        </p:scale>
        <p:origin x="804" y="126"/>
      </p:cViewPr>
      <p:guideLst>
        <p:guide orient="horz" pos="162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89" d="100"/>
          <a:sy n="89" d="100"/>
        </p:scale>
        <p:origin x="-3762" y="-10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presProps" Target="pres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F70804D-68F9-4177-B417-69D9B3A7CEC8}" type="datetimeFigureOut">
              <a:rPr lang="en-US" smtClean="0"/>
              <a:pPr/>
              <a:t>7/9/2021</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2168180-6199-4B32-9AD9-39801E8D91AC}" type="slidenum">
              <a:rPr lang="en-US" smtClean="0"/>
              <a:pPr/>
              <a:t>‹#›</a:t>
            </a:fld>
            <a:endParaRPr lang="en-US"/>
          </a:p>
        </p:txBody>
      </p:sp>
    </p:spTree>
    <p:extLst>
      <p:ext uri="{BB962C8B-B14F-4D97-AF65-F5344CB8AC3E}">
        <p14:creationId xmlns:p14="http://schemas.microsoft.com/office/powerpoint/2010/main" val="45215624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68A61C1F-AF62-472E-B0B7-96BEF13D888F}" type="datetimeFigureOut">
              <a:rPr lang="en-US" smtClean="0"/>
              <a:pPr/>
              <a:t>7/9/2021</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8D304B3-9DFA-4263-B684-91003290D6B9}" type="slidenum">
              <a:rPr lang="en-US" smtClean="0"/>
              <a:pPr/>
              <a:t>‹#›</a:t>
            </a:fld>
            <a:endParaRPr lang="en-US"/>
          </a:p>
        </p:txBody>
      </p:sp>
    </p:spTree>
    <p:extLst>
      <p:ext uri="{BB962C8B-B14F-4D97-AF65-F5344CB8AC3E}">
        <p14:creationId xmlns:p14="http://schemas.microsoft.com/office/powerpoint/2010/main" val="90291884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304B3-9DFA-4263-B684-91003290D6B9}" type="slidenum">
              <a:rPr lang="en-US" smtClean="0"/>
              <a:pPr/>
              <a:t>5</a:t>
            </a:fld>
            <a:endParaRPr lang="en-US"/>
          </a:p>
        </p:txBody>
      </p:sp>
    </p:spTree>
    <p:extLst>
      <p:ext uri="{BB962C8B-B14F-4D97-AF65-F5344CB8AC3E}">
        <p14:creationId xmlns:p14="http://schemas.microsoft.com/office/powerpoint/2010/main" val="39645484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304B3-9DFA-4263-B684-91003290D6B9}" type="slidenum">
              <a:rPr lang="en-US" smtClean="0"/>
              <a:pPr/>
              <a:t>6</a:t>
            </a:fld>
            <a:endParaRPr lang="en-US"/>
          </a:p>
        </p:txBody>
      </p:sp>
    </p:spTree>
    <p:extLst>
      <p:ext uri="{BB962C8B-B14F-4D97-AF65-F5344CB8AC3E}">
        <p14:creationId xmlns:p14="http://schemas.microsoft.com/office/powerpoint/2010/main" val="21863979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304B3-9DFA-4263-B684-91003290D6B9}" type="slidenum">
              <a:rPr lang="en-US" smtClean="0"/>
              <a:pPr/>
              <a:t>7</a:t>
            </a:fld>
            <a:endParaRPr lang="en-US"/>
          </a:p>
        </p:txBody>
      </p:sp>
    </p:spTree>
    <p:extLst>
      <p:ext uri="{BB962C8B-B14F-4D97-AF65-F5344CB8AC3E}">
        <p14:creationId xmlns:p14="http://schemas.microsoft.com/office/powerpoint/2010/main" val="43108388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304B3-9DFA-4263-B684-91003290D6B9}" type="slidenum">
              <a:rPr lang="en-US" smtClean="0"/>
              <a:pPr/>
              <a:t>8</a:t>
            </a:fld>
            <a:endParaRPr lang="en-US"/>
          </a:p>
        </p:txBody>
      </p:sp>
    </p:spTree>
    <p:extLst>
      <p:ext uri="{BB962C8B-B14F-4D97-AF65-F5344CB8AC3E}">
        <p14:creationId xmlns:p14="http://schemas.microsoft.com/office/powerpoint/2010/main" val="42246493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304B3-9DFA-4263-B684-91003290D6B9}" type="slidenum">
              <a:rPr lang="en-US" smtClean="0"/>
              <a:pPr/>
              <a:t>9</a:t>
            </a:fld>
            <a:endParaRPr lang="en-US"/>
          </a:p>
        </p:txBody>
      </p:sp>
    </p:spTree>
    <p:extLst>
      <p:ext uri="{BB962C8B-B14F-4D97-AF65-F5344CB8AC3E}">
        <p14:creationId xmlns:p14="http://schemas.microsoft.com/office/powerpoint/2010/main" val="20356503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304B3-9DFA-4263-B684-91003290D6B9}" type="slidenum">
              <a:rPr lang="en-US" smtClean="0"/>
              <a:pPr/>
              <a:t>10</a:t>
            </a:fld>
            <a:endParaRPr lang="en-US"/>
          </a:p>
        </p:txBody>
      </p:sp>
    </p:spTree>
    <p:extLst>
      <p:ext uri="{BB962C8B-B14F-4D97-AF65-F5344CB8AC3E}">
        <p14:creationId xmlns:p14="http://schemas.microsoft.com/office/powerpoint/2010/main" val="569273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304B3-9DFA-4263-B684-91003290D6B9}" type="slidenum">
              <a:rPr lang="en-US" smtClean="0"/>
              <a:pPr/>
              <a:t>11</a:t>
            </a:fld>
            <a:endParaRPr lang="en-US"/>
          </a:p>
        </p:txBody>
      </p:sp>
    </p:spTree>
    <p:extLst>
      <p:ext uri="{BB962C8B-B14F-4D97-AF65-F5344CB8AC3E}">
        <p14:creationId xmlns:p14="http://schemas.microsoft.com/office/powerpoint/2010/main" val="3833558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08D304B3-9DFA-4263-B684-91003290D6B9}" type="slidenum">
              <a:rPr lang="en-US" smtClean="0"/>
              <a:pPr/>
              <a:t>12</a:t>
            </a:fld>
            <a:endParaRPr lang="en-US"/>
          </a:p>
        </p:txBody>
      </p:sp>
    </p:spTree>
    <p:extLst>
      <p:ext uri="{BB962C8B-B14F-4D97-AF65-F5344CB8AC3E}">
        <p14:creationId xmlns:p14="http://schemas.microsoft.com/office/powerpoint/2010/main" val="79329401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7" name="Text Placeholder 6">
            <a:extLst>
              <a:ext uri="{FF2B5EF4-FFF2-40B4-BE49-F238E27FC236}">
                <a16:creationId xmlns:a16="http://schemas.microsoft.com/office/drawing/2014/main" id="{FA66125C-86AB-4BD1-895D-52D7FA1A3032}"/>
              </a:ext>
            </a:extLst>
          </p:cNvPr>
          <p:cNvSpPr>
            <a:spLocks noGrp="1"/>
          </p:cNvSpPr>
          <p:nvPr>
            <p:ph type="body" sz="quarter" idx="10" hasCustomPrompt="1"/>
          </p:nvPr>
        </p:nvSpPr>
        <p:spPr>
          <a:xfrm>
            <a:off x="1485900" y="1504950"/>
            <a:ext cx="6172200" cy="914400"/>
          </a:xfrm>
          <a:prstGeom prst="rect">
            <a:avLst/>
          </a:prstGeom>
        </p:spPr>
        <p:txBody>
          <a:bodyPr>
            <a:spAutoFit/>
          </a:bodyPr>
          <a:lstStyle>
            <a:lvl1pPr marL="0" indent="0" algn="ctr">
              <a:buNone/>
              <a:defRPr sz="2400" b="1">
                <a:latin typeface="Georgia" panose="02040502050405020303" pitchFamily="18" charset="0"/>
              </a:defRPr>
            </a:lvl1pPr>
          </a:lstStyle>
          <a:p>
            <a:pPr lvl="0"/>
            <a:r>
              <a:rPr lang="en-US" dirty="0"/>
              <a:t>Title</a:t>
            </a:r>
          </a:p>
          <a:p>
            <a:pPr lvl="0"/>
            <a:endParaRPr lang="en-US" dirty="0"/>
          </a:p>
        </p:txBody>
      </p:sp>
      <p:sp>
        <p:nvSpPr>
          <p:cNvPr id="9" name="Text Placeholder 8">
            <a:extLst>
              <a:ext uri="{FF2B5EF4-FFF2-40B4-BE49-F238E27FC236}">
                <a16:creationId xmlns:a16="http://schemas.microsoft.com/office/drawing/2014/main" id="{42E0DE6E-14B7-4F94-B4B6-8BD6E1C69216}"/>
              </a:ext>
            </a:extLst>
          </p:cNvPr>
          <p:cNvSpPr>
            <a:spLocks noGrp="1"/>
          </p:cNvSpPr>
          <p:nvPr>
            <p:ph type="body" sz="quarter" idx="11" hasCustomPrompt="1"/>
          </p:nvPr>
        </p:nvSpPr>
        <p:spPr>
          <a:xfrm>
            <a:off x="1485900" y="2800350"/>
            <a:ext cx="6172200" cy="1066800"/>
          </a:xfrm>
          <a:prstGeom prst="rect">
            <a:avLst/>
          </a:prstGeom>
        </p:spPr>
        <p:txBody>
          <a:bodyPr>
            <a:normAutofit/>
          </a:bodyPr>
          <a:lstStyle>
            <a:lvl1pPr marL="0" indent="0" algn="ctr">
              <a:buNone/>
              <a:defRPr sz="1800" b="0">
                <a:latin typeface="Georgia" panose="02040502050405020303" pitchFamily="18" charset="0"/>
              </a:defRPr>
            </a:lvl1pPr>
          </a:lstStyle>
          <a:p>
            <a:pPr lvl="0"/>
            <a:r>
              <a:rPr lang="en-US" dirty="0"/>
              <a:t>Authors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C5A47839-D4E4-4C15-A189-22DDF99E4027}"/>
              </a:ext>
            </a:extLst>
          </p:cNvPr>
          <p:cNvSpPr>
            <a:spLocks noGrp="1"/>
          </p:cNvSpPr>
          <p:nvPr>
            <p:ph idx="1" hasCustomPrompt="1"/>
          </p:nvPr>
        </p:nvSpPr>
        <p:spPr>
          <a:xfrm>
            <a:off x="628650" y="971550"/>
            <a:ext cx="7886700" cy="3733800"/>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400">
                <a:latin typeface="Georgia"/>
                <a:cs typeface="Georgi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a:p>
        </p:txBody>
      </p:sp>
    </p:spTree>
    <p:extLst>
      <p:ext uri="{BB962C8B-B14F-4D97-AF65-F5344CB8AC3E}">
        <p14:creationId xmlns:p14="http://schemas.microsoft.com/office/powerpoint/2010/main" val="147883508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AA47B2B0-31CA-4451-8C7C-975217BC9071}"/>
              </a:ext>
            </a:extLst>
          </p:cNvPr>
          <p:cNvSpPr>
            <a:spLocks noGrp="1"/>
          </p:cNvSpPr>
          <p:nvPr>
            <p:ph sz="half" idx="1" hasCustomPrompt="1"/>
          </p:nvPr>
        </p:nvSpPr>
        <p:spPr>
          <a:xfrm>
            <a:off x="628650" y="971550"/>
            <a:ext cx="3867150" cy="3733800"/>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400">
                <a:latin typeface="Georgia"/>
                <a:cs typeface="Georgi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0"/>
            <a:endParaRPr lang="en-US" dirty="0"/>
          </a:p>
        </p:txBody>
      </p:sp>
      <p:sp>
        <p:nvSpPr>
          <p:cNvPr id="4" name="Content Placeholder 3">
            <a:extLst>
              <a:ext uri="{FF2B5EF4-FFF2-40B4-BE49-F238E27FC236}">
                <a16:creationId xmlns:a16="http://schemas.microsoft.com/office/drawing/2014/main" id="{0720FB8D-CD5F-4F41-A6AB-2DA32189E049}"/>
              </a:ext>
            </a:extLst>
          </p:cNvPr>
          <p:cNvSpPr>
            <a:spLocks noGrp="1"/>
          </p:cNvSpPr>
          <p:nvPr>
            <p:ph sz="half" idx="2"/>
          </p:nvPr>
        </p:nvSpPr>
        <p:spPr>
          <a:xfrm>
            <a:off x="4648200" y="971550"/>
            <a:ext cx="3867150" cy="3733800"/>
          </a:xfrm>
          <a:prstGeom prst="rect">
            <a:avLst/>
          </a:prstGeom>
        </p:spPr>
        <p:txBody>
          <a:bodyPr/>
          <a:lstStyle>
            <a:lvl1pPr>
              <a:defRPr sz="2400">
                <a:latin typeface="Georgia"/>
                <a:cs typeface="Georgia"/>
              </a:defRPr>
            </a:lvl1pPr>
            <a:lvl2pPr>
              <a:defRPr sz="2000">
                <a:latin typeface="Georgia"/>
                <a:cs typeface="Georgia"/>
              </a:defRPr>
            </a:lvl2pPr>
            <a:lvl3pPr>
              <a:defRPr sz="1800">
                <a:latin typeface="Georgia"/>
                <a:cs typeface="Georgia"/>
              </a:defRPr>
            </a:lvl3pPr>
            <a:lvl4pPr>
              <a:defRPr sz="1600">
                <a:latin typeface="Georgia"/>
                <a:cs typeface="Georgia"/>
              </a:defRPr>
            </a:lvl4pPr>
            <a:lvl5pPr>
              <a:defRPr sz="1400">
                <a:latin typeface="Georgia"/>
                <a:cs typeface="Georgia"/>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8"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a:p>
        </p:txBody>
      </p:sp>
    </p:spTree>
    <p:extLst>
      <p:ext uri="{BB962C8B-B14F-4D97-AF65-F5344CB8AC3E}">
        <p14:creationId xmlns:p14="http://schemas.microsoft.com/office/powerpoint/2010/main" val="3330088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a:p>
        </p:txBody>
      </p:sp>
    </p:spTree>
    <p:extLst>
      <p:ext uri="{BB962C8B-B14F-4D97-AF65-F5344CB8AC3E}">
        <p14:creationId xmlns:p14="http://schemas.microsoft.com/office/powerpoint/2010/main" val="2376537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85750"/>
            <a:ext cx="8229600" cy="4419600"/>
          </a:xfrm>
          <a:prstGeom prst="rect">
            <a:avLst/>
          </a:prstGeom>
        </p:spPr>
        <p:txBody>
          <a:bodyPr/>
          <a:lstStyle>
            <a:lvl1pPr>
              <a:defRPr sz="2400">
                <a:latin typeface="Georgia"/>
                <a:cs typeface="Georgia"/>
              </a:defRPr>
            </a:lvl1pPr>
            <a:lvl2pPr marL="800100" indent="-342900">
              <a:buFont typeface="Arial"/>
              <a:buChar char="•"/>
              <a:defRPr sz="2000">
                <a:latin typeface="Georgia"/>
                <a:cs typeface="Georgia"/>
              </a:defRPr>
            </a:lvl2pPr>
            <a:lvl3pPr>
              <a:defRPr sz="1800">
                <a:latin typeface="Georgia"/>
                <a:cs typeface="Georgia"/>
              </a:defRPr>
            </a:lvl3pPr>
            <a:lvl4pPr marL="1657350" indent="-285750">
              <a:buFont typeface="Arial"/>
              <a:buChar char="•"/>
              <a:defRPr sz="1600">
                <a:latin typeface="Georgia"/>
                <a:cs typeface="Georgia"/>
              </a:defRPr>
            </a:lvl4pPr>
            <a:lvl5pPr marL="2114550" indent="-285750">
              <a:buFont typeface="Arial"/>
              <a:buChar char="•"/>
              <a:defRPr sz="1400">
                <a:latin typeface="Georgia"/>
                <a:cs typeface="Georgia"/>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0286528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457200" y="285750"/>
            <a:ext cx="4038600" cy="4419600"/>
          </a:xfrm>
          <a:prstGeom prst="rect">
            <a:avLst/>
          </a:prstGeom>
        </p:spPr>
        <p:txBody>
          <a:bodyPr/>
          <a:lstStyle>
            <a:lvl1pPr marL="342900" indent="-342900">
              <a:buFont typeface="Arial"/>
              <a:buChar char="•"/>
              <a:defRPr sz="2400">
                <a:latin typeface="Georgia"/>
                <a:cs typeface="Georgia"/>
              </a:defRPr>
            </a:lvl1pPr>
            <a:lvl2pPr marL="800100" indent="-342900">
              <a:buFont typeface="Arial"/>
              <a:buChar char="•"/>
              <a:defRPr sz="2000">
                <a:latin typeface="Georgia"/>
                <a:cs typeface="Georgia"/>
              </a:defRPr>
            </a:lvl2pPr>
            <a:lvl3pPr marL="1200150" indent="-285750">
              <a:buFont typeface="Arial"/>
              <a:buChar char="•"/>
              <a:defRPr sz="1800">
                <a:latin typeface="Georgia"/>
                <a:cs typeface="Georgia"/>
              </a:defRPr>
            </a:lvl3pPr>
            <a:lvl4pPr marL="1657350" indent="-285750">
              <a:buFont typeface="Arial"/>
              <a:buChar char="•"/>
              <a:defRPr sz="1600">
                <a:latin typeface="Georgia"/>
                <a:cs typeface="Georgia"/>
              </a:defRPr>
            </a:lvl4pPr>
            <a:lvl5pPr marL="2114550" indent="-285750">
              <a:buFont typeface="Arial"/>
              <a:buChar char="•"/>
              <a:defRPr sz="14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285750"/>
            <a:ext cx="4038600" cy="4419600"/>
          </a:xfrm>
          <a:prstGeom prst="rect">
            <a:avLst/>
          </a:prstGeom>
        </p:spPr>
        <p:txBody>
          <a:bodyPr/>
          <a:lstStyle>
            <a:lvl1pPr marL="457200" indent="-457200">
              <a:buFont typeface="Arial"/>
              <a:buChar char="•"/>
              <a:defRPr sz="2400">
                <a:latin typeface="Georgia"/>
                <a:cs typeface="Georgia"/>
              </a:defRPr>
            </a:lvl1pPr>
            <a:lvl2pPr marL="800100" indent="-342900">
              <a:buFont typeface="Arial"/>
              <a:buChar char="•"/>
              <a:defRPr sz="2000">
                <a:latin typeface="Georgia"/>
                <a:cs typeface="Georgia"/>
              </a:defRPr>
            </a:lvl2pPr>
            <a:lvl3pPr marL="1257300" indent="-342900">
              <a:buFont typeface="Arial"/>
              <a:buChar char="•"/>
              <a:defRPr sz="1800">
                <a:latin typeface="Georgia"/>
                <a:cs typeface="Georgia"/>
              </a:defRPr>
            </a:lvl3pPr>
            <a:lvl4pPr marL="1657350" indent="-285750">
              <a:buFont typeface="Arial"/>
              <a:buChar char="•"/>
              <a:defRPr sz="1600">
                <a:latin typeface="Georgia"/>
                <a:cs typeface="Georgia"/>
              </a:defRPr>
            </a:lvl4pPr>
            <a:lvl5pPr marL="2114550" indent="-285750">
              <a:buFont typeface="Arial"/>
              <a:buChar char="•"/>
              <a:defRPr sz="1400">
                <a:latin typeface="Georgia"/>
                <a:cs typeface="Georgia"/>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0341379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Text Placeholder 8"/>
          <p:cNvSpPr>
            <a:spLocks noGrp="1"/>
          </p:cNvSpPr>
          <p:nvPr>
            <p:ph type="body" sz="quarter" idx="13"/>
          </p:nvPr>
        </p:nvSpPr>
        <p:spPr>
          <a:xfrm>
            <a:off x="1181100" y="0"/>
            <a:ext cx="6781800" cy="819150"/>
          </a:xfrm>
          <a:prstGeom prst="rect">
            <a:avLst/>
          </a:prstGeom>
        </p:spPr>
        <p:txBody>
          <a:bodyPr vert="horz" anchor="b">
            <a:normAutofit/>
          </a:bodyPr>
          <a:lstStyle>
            <a:lvl1pPr marL="0" indent="0" algn="ctr">
              <a:buNone/>
              <a:defRPr b="1" i="0">
                <a:latin typeface="Georgia"/>
                <a:cs typeface="Georgia"/>
              </a:defRPr>
            </a:lvl1pPr>
            <a:lvl3pPr marL="914400" indent="0">
              <a:buNone/>
              <a:defRPr/>
            </a:lvl3pPr>
            <a:lvl5pPr marL="1828800" indent="0">
              <a:buNone/>
              <a:defRPr/>
            </a:lvl5pPr>
          </a:lstStyle>
          <a:p>
            <a:pPr lvl="0"/>
            <a:endParaRPr lang="en-US" dirty="0"/>
          </a:p>
        </p:txBody>
      </p:sp>
    </p:spTree>
    <p:extLst>
      <p:ext uri="{BB962C8B-B14F-4D97-AF65-F5344CB8AC3E}">
        <p14:creationId xmlns:p14="http://schemas.microsoft.com/office/powerpoint/2010/main" val="402762681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59807930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slideLayout" Target="../slideLayouts/slideLayout3.xml"/><Relationship Id="rId1" Type="http://schemas.openxmlformats.org/officeDocument/2006/relationships/slideLayout" Target="../slideLayouts/slideLayout2.xml"/><Relationship Id="rId5" Type="http://schemas.openxmlformats.org/officeDocument/2006/relationships/image" Target="../media/image1.emf"/><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slideLayout" Target="../slideLayouts/slideLayout6.xml"/><Relationship Id="rId1" Type="http://schemas.openxmlformats.org/officeDocument/2006/relationships/slideLayout" Target="../slideLayouts/slideLayout5.xml"/><Relationship Id="rId5" Type="http://schemas.openxmlformats.org/officeDocument/2006/relationships/theme" Target="../theme/theme3.xml"/><Relationship Id="rId4"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5" name="Rectangle 14"/>
          <p:cNvSpPr/>
          <p:nvPr userDrawn="1"/>
        </p:nvSpPr>
        <p:spPr>
          <a:xfrm>
            <a:off x="0" y="0"/>
            <a:ext cx="228600" cy="11239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userDrawn="1"/>
        </p:nvSpPr>
        <p:spPr>
          <a:xfrm>
            <a:off x="0" y="4933950"/>
            <a:ext cx="9144000"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userDrawn="1"/>
        </p:nvSpPr>
        <p:spPr>
          <a:xfrm>
            <a:off x="0" y="838200"/>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userDrawn="1"/>
        </p:nvSpPr>
        <p:spPr>
          <a:xfrm>
            <a:off x="9067800" y="4705350"/>
            <a:ext cx="76200" cy="4381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457200" y="4829175"/>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itle 1">
            <a:extLst>
              <a:ext uri="{FF2B5EF4-FFF2-40B4-BE49-F238E27FC236}">
                <a16:creationId xmlns:a16="http://schemas.microsoft.com/office/drawing/2014/main" id="{2719E194-A24F-4984-A358-584121C0556B}"/>
              </a:ext>
            </a:extLst>
          </p:cNvPr>
          <p:cNvSpPr txBox="1">
            <a:spLocks/>
          </p:cNvSpPr>
          <p:nvPr userDrawn="1"/>
        </p:nvSpPr>
        <p:spPr>
          <a:xfrm>
            <a:off x="838200" y="-19050"/>
            <a:ext cx="7467600" cy="816391"/>
          </a:xfrm>
          <a:prstGeom prst="rect">
            <a:avLst/>
          </a:prstGeom>
        </p:spPr>
        <p:txBody>
          <a:bodyPr>
            <a:noAutofit/>
          </a:bodyPr>
          <a:lstStyle>
            <a:lvl1pPr algn="ctr" defTabSz="914400" rtl="0" eaLnBrk="1" latinLnBrk="0" hangingPunct="1">
              <a:spcBef>
                <a:spcPct val="0"/>
              </a:spcBef>
              <a:buNone/>
              <a:defRPr sz="2800" kern="1200">
                <a:solidFill>
                  <a:schemeClr val="tx1"/>
                </a:solidFill>
                <a:latin typeface="Georgia" pitchFamily="18" charset="0"/>
                <a:ea typeface="+mj-ea"/>
                <a:cs typeface="+mj-cs"/>
              </a:defRPr>
            </a:lvl1pPr>
          </a:lstStyle>
          <a:p>
            <a:r>
              <a:rPr lang="en-US" b="1" dirty="0"/>
              <a:t>AHNS Endocrine Surgery Section Guidelines</a:t>
            </a:r>
          </a:p>
        </p:txBody>
      </p:sp>
      <p:sp>
        <p:nvSpPr>
          <p:cNvPr id="12" name="Rectangle 11">
            <a:extLst>
              <a:ext uri="{FF2B5EF4-FFF2-40B4-BE49-F238E27FC236}">
                <a16:creationId xmlns:a16="http://schemas.microsoft.com/office/drawing/2014/main" id="{7DEEC169-B26A-41D0-BE3A-8003A73D2C41}"/>
              </a:ext>
            </a:extLst>
          </p:cNvPr>
          <p:cNvSpPr/>
          <p:nvPr userDrawn="1"/>
        </p:nvSpPr>
        <p:spPr>
          <a:xfrm>
            <a:off x="3005706" y="4857750"/>
            <a:ext cx="3132589" cy="338554"/>
          </a:xfrm>
          <a:prstGeom prst="rect">
            <a:avLst/>
          </a:prstGeom>
        </p:spPr>
        <p:txBody>
          <a:bodyPr wrap="none">
            <a:spAutoFit/>
          </a:bodyPr>
          <a:lstStyle/>
          <a:p>
            <a:pPr algn="ctr"/>
            <a:r>
              <a:rPr lang="en-US" sz="1600" b="1" dirty="0">
                <a:solidFill>
                  <a:schemeClr val="bg1"/>
                </a:solidFill>
                <a:latin typeface="Georgia" pitchFamily="18" charset="0"/>
              </a:rPr>
              <a:t>https://endocrine.ahns.info</a:t>
            </a:r>
          </a:p>
        </p:txBody>
      </p:sp>
      <p:sp>
        <p:nvSpPr>
          <p:cNvPr id="13" name="TextBox 12">
            <a:extLst>
              <a:ext uri="{FF2B5EF4-FFF2-40B4-BE49-F238E27FC236}">
                <a16:creationId xmlns:a16="http://schemas.microsoft.com/office/drawing/2014/main" id="{34F640B6-B4E7-4A04-B3D0-4ADB79B353A1}"/>
              </a:ext>
            </a:extLst>
          </p:cNvPr>
          <p:cNvSpPr txBox="1"/>
          <p:nvPr userDrawn="1"/>
        </p:nvSpPr>
        <p:spPr>
          <a:xfrm>
            <a:off x="609600" y="1962150"/>
            <a:ext cx="8001000" cy="461665"/>
          </a:xfrm>
          <a:prstGeom prst="rect">
            <a:avLst/>
          </a:prstGeom>
          <a:noFill/>
        </p:spPr>
        <p:txBody>
          <a:bodyPr wrap="square" rtlCol="0">
            <a:spAutoFit/>
          </a:bodyPr>
          <a:lstStyle/>
          <a:p>
            <a:pPr algn="ctr"/>
            <a:endParaRPr lang="en-US" sz="2400" b="1" dirty="0">
              <a:latin typeface="Georgia" panose="02040502050405020303" pitchFamily="18" charset="0"/>
            </a:endParaRPr>
          </a:p>
        </p:txBody>
      </p:sp>
      <p:pic>
        <p:nvPicPr>
          <p:cNvPr id="16" name="Picture 15"/>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8077200" y="21373"/>
            <a:ext cx="1066800" cy="950177"/>
          </a:xfrm>
          <a:prstGeom prst="rect">
            <a:avLst/>
          </a:prstGeom>
          <a:noFill/>
          <a:ln>
            <a:noFill/>
          </a:ln>
        </p:spPr>
      </p:pic>
    </p:spTree>
  </p:cSld>
  <p:clrMap bg1="lt1" tx1="dk1" bg2="lt2" tx2="dk2" accent1="accent1" accent2="accent2" accent3="accent3" accent4="accent4" accent5="accent5" accent6="accent6" hlink="hlink" folHlink="folHlink"/>
  <p:sldLayoutIdLst>
    <p:sldLayoutId id="2147483655" r:id="rId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DC9B3BB1-3419-4B7A-85F3-9A7D4DE29B19}"/>
              </a:ext>
            </a:extLst>
          </p:cNvPr>
          <p:cNvSpPr/>
          <p:nvPr userDrawn="1"/>
        </p:nvSpPr>
        <p:spPr>
          <a:xfrm>
            <a:off x="0" y="0"/>
            <a:ext cx="228600" cy="11239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34FA066D-54DC-44DD-A5B6-5EA6983A7CAE}"/>
              </a:ext>
            </a:extLst>
          </p:cNvPr>
          <p:cNvSpPr/>
          <p:nvPr userDrawn="1"/>
        </p:nvSpPr>
        <p:spPr>
          <a:xfrm>
            <a:off x="0" y="4933950"/>
            <a:ext cx="9144000"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4584A42E-0260-4F69-A6E0-144DA37F8B41}"/>
              </a:ext>
            </a:extLst>
          </p:cNvPr>
          <p:cNvSpPr/>
          <p:nvPr userDrawn="1"/>
        </p:nvSpPr>
        <p:spPr>
          <a:xfrm>
            <a:off x="0" y="838200"/>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83A4B0-A28C-4E1D-B94C-5D47D5768DA6}"/>
              </a:ext>
            </a:extLst>
          </p:cNvPr>
          <p:cNvSpPr/>
          <p:nvPr userDrawn="1"/>
        </p:nvSpPr>
        <p:spPr>
          <a:xfrm>
            <a:off x="9067800" y="4705350"/>
            <a:ext cx="76200" cy="4381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D8F03F-665D-4E1C-91C7-531C485CCCEA}"/>
              </a:ext>
            </a:extLst>
          </p:cNvPr>
          <p:cNvSpPr/>
          <p:nvPr userDrawn="1"/>
        </p:nvSpPr>
        <p:spPr>
          <a:xfrm>
            <a:off x="457200" y="4829175"/>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0EFE8790-E0A6-4F4E-9BAE-2F0AF6B9A577}"/>
              </a:ext>
            </a:extLst>
          </p:cNvPr>
          <p:cNvSpPr/>
          <p:nvPr userDrawn="1"/>
        </p:nvSpPr>
        <p:spPr>
          <a:xfrm>
            <a:off x="1355879" y="4857750"/>
            <a:ext cx="6432244"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latin typeface="Georgia" pitchFamily="18" charset="0"/>
              </a:rPr>
              <a:t>AHNS Endocrine Surgery Section - https://endocrine.ahns.info </a:t>
            </a:r>
          </a:p>
        </p:txBody>
      </p:sp>
      <p:pic>
        <p:nvPicPr>
          <p:cNvPr id="13" name="Picture 12"/>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8077200" y="21373"/>
            <a:ext cx="1066800" cy="950177"/>
          </a:xfrm>
          <a:prstGeom prst="rect">
            <a:avLst/>
          </a:prstGeom>
          <a:noFill/>
          <a:ln>
            <a:noFill/>
          </a:ln>
        </p:spPr>
      </p:pic>
    </p:spTree>
    <p:extLst>
      <p:ext uri="{BB962C8B-B14F-4D97-AF65-F5344CB8AC3E}">
        <p14:creationId xmlns:p14="http://schemas.microsoft.com/office/powerpoint/2010/main" val="2551423870"/>
      </p:ext>
    </p:extLst>
  </p:cSld>
  <p:clrMap bg1="lt1" tx1="dk1" bg2="lt2" tx2="dk2" accent1="accent1" accent2="accent2" accent3="accent3" accent4="accent4" accent5="accent5" accent6="accent6" hlink="hlink" folHlink="folHlink"/>
  <p:sldLayoutIdLst>
    <p:sldLayoutId id="2147483670" r:id="rId1"/>
    <p:sldLayoutId id="2147483672" r:id="rId2"/>
    <p:sldLayoutId id="2147483674" r:id="rId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34FA066D-54DC-44DD-A5B6-5EA6983A7CAE}"/>
              </a:ext>
            </a:extLst>
          </p:cNvPr>
          <p:cNvSpPr/>
          <p:nvPr userDrawn="1"/>
        </p:nvSpPr>
        <p:spPr>
          <a:xfrm>
            <a:off x="0" y="4933950"/>
            <a:ext cx="9144000" cy="209550"/>
          </a:xfrm>
          <a:prstGeom prst="rect">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383A4B0-A28C-4E1D-B94C-5D47D5768DA6}"/>
              </a:ext>
            </a:extLst>
          </p:cNvPr>
          <p:cNvSpPr/>
          <p:nvPr userDrawn="1"/>
        </p:nvSpPr>
        <p:spPr>
          <a:xfrm>
            <a:off x="9067800" y="4705350"/>
            <a:ext cx="76200" cy="438150"/>
          </a:xfrm>
          <a:prstGeom prst="rect">
            <a:avLst/>
          </a:prstGeom>
          <a:solidFill>
            <a:srgbClr val="EE1A34"/>
          </a:solidFill>
          <a:ln>
            <a:solidFill>
              <a:srgbClr val="EE1A3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19D8F03F-665D-4E1C-91C7-531C485CCCEA}"/>
              </a:ext>
            </a:extLst>
          </p:cNvPr>
          <p:cNvSpPr/>
          <p:nvPr userDrawn="1"/>
        </p:nvSpPr>
        <p:spPr>
          <a:xfrm>
            <a:off x="457200" y="4829175"/>
            <a:ext cx="8686800" cy="57150"/>
          </a:xfrm>
          <a:prstGeom prst="rect">
            <a:avLst/>
          </a:prstGeom>
          <a:solidFill>
            <a:srgbClr val="6F2C91"/>
          </a:solidFill>
          <a:ln>
            <a:solidFill>
              <a:srgbClr val="6F2C9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0EFE8790-E0A6-4F4E-9BAE-2F0AF6B9A577}"/>
              </a:ext>
            </a:extLst>
          </p:cNvPr>
          <p:cNvSpPr/>
          <p:nvPr userDrawn="1"/>
        </p:nvSpPr>
        <p:spPr>
          <a:xfrm>
            <a:off x="1355879" y="4857750"/>
            <a:ext cx="6432244" cy="323165"/>
          </a:xfrm>
          <a:prstGeom prst="rect">
            <a:avLst/>
          </a:prstGeom>
        </p:spPr>
        <p:txBody>
          <a:bodyPr wrap="non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500" b="1" dirty="0">
                <a:solidFill>
                  <a:schemeClr val="bg1"/>
                </a:solidFill>
                <a:latin typeface="Georgia" pitchFamily="18" charset="0"/>
              </a:rPr>
              <a:t>AHNS Endocrine Surgery Section - https://endocrine.ahns.info </a:t>
            </a:r>
          </a:p>
        </p:txBody>
      </p:sp>
    </p:spTree>
    <p:extLst>
      <p:ext uri="{BB962C8B-B14F-4D97-AF65-F5344CB8AC3E}">
        <p14:creationId xmlns:p14="http://schemas.microsoft.com/office/powerpoint/2010/main" val="1882648460"/>
      </p:ext>
    </p:extLst>
  </p:cSld>
  <p:clrMap bg1="lt1" tx1="dk1" bg2="lt2" tx2="dk2" accent1="accent1" accent2="accent2" accent3="accent3" accent4="accent4" accent5="accent5" accent6="accent6" hlink="hlink" folHlink="folHlink"/>
  <p:sldLayoutIdLst>
    <p:sldLayoutId id="2147483677" r:id="rId1"/>
    <p:sldLayoutId id="2147483679" r:id="rId2"/>
    <p:sldLayoutId id="2147483681" r:id="rId3"/>
    <p:sldLayoutId id="2147483682" r:id="rId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800100" y="1328333"/>
            <a:ext cx="10744200" cy="1649682"/>
          </a:xfrm>
        </p:spPr>
        <p:txBody>
          <a:bodyPr/>
          <a:lstStyle/>
          <a:p>
            <a:r>
              <a:rPr lang="en-US" sz="2200" dirty="0"/>
              <a:t>Perioperative Pain Management and Opioid-Reduction </a:t>
            </a:r>
          </a:p>
          <a:p>
            <a:r>
              <a:rPr lang="en-US" sz="2200" dirty="0"/>
              <a:t>In Head and Neck Endocrine Surgery: </a:t>
            </a:r>
          </a:p>
          <a:p>
            <a:r>
              <a:rPr lang="en-US" sz="2200" dirty="0"/>
              <a:t>An American Head and Neck Society </a:t>
            </a:r>
          </a:p>
          <a:p>
            <a:r>
              <a:rPr lang="en-US" sz="2200" dirty="0"/>
              <a:t>Endocrine Surgery Section Consensus Statement</a:t>
            </a:r>
          </a:p>
        </p:txBody>
      </p:sp>
      <p:sp>
        <p:nvSpPr>
          <p:cNvPr id="3" name="Text Placeholder 2"/>
          <p:cNvSpPr>
            <a:spLocks noGrp="1"/>
          </p:cNvSpPr>
          <p:nvPr>
            <p:ph type="body" sz="quarter" idx="11"/>
          </p:nvPr>
        </p:nvSpPr>
        <p:spPr>
          <a:xfrm>
            <a:off x="1447800" y="3105150"/>
            <a:ext cx="6248400" cy="1066800"/>
          </a:xfrm>
        </p:spPr>
        <p:txBody>
          <a:bodyPr>
            <a:noAutofit/>
          </a:bodyPr>
          <a:lstStyle/>
          <a:p>
            <a:pPr>
              <a:spcBef>
                <a:spcPts val="0"/>
              </a:spcBef>
            </a:pPr>
            <a:r>
              <a:rPr lang="en-US" dirty="0"/>
              <a:t>JK Ferrell, ML Shindo, BC Stack, Jr., P Angelos, G Bloom, AY Chen, L Davies, JC Irish, T Kroeker, SD McCammon, </a:t>
            </a:r>
          </a:p>
          <a:p>
            <a:pPr>
              <a:spcBef>
                <a:spcPts val="0"/>
              </a:spcBef>
            </a:pPr>
            <a:r>
              <a:rPr lang="en-US" dirty="0"/>
              <a:t>C Meltzer, LA Orloff, A Panwar, JJ Shin, CF Sinclair, </a:t>
            </a:r>
          </a:p>
          <a:p>
            <a:pPr>
              <a:spcBef>
                <a:spcPts val="0"/>
              </a:spcBef>
            </a:pPr>
            <a:r>
              <a:rPr lang="en-US" dirty="0"/>
              <a:t>MC Singer, </a:t>
            </a:r>
            <a:r>
              <a:rPr lang="en-US"/>
              <a:t>T Wang</a:t>
            </a:r>
            <a:r>
              <a:rPr lang="en-US" dirty="0"/>
              <a:t>,  GW Randolph</a:t>
            </a:r>
          </a:p>
        </p:txBody>
      </p:sp>
    </p:spTree>
    <p:extLst>
      <p:ext uri="{BB962C8B-B14F-4D97-AF65-F5344CB8AC3E}">
        <p14:creationId xmlns:p14="http://schemas.microsoft.com/office/powerpoint/2010/main" val="45054722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 Placeholder 5"/>
          <p:cNvSpPr>
            <a:spLocks noGrp="1"/>
          </p:cNvSpPr>
          <p:nvPr>
            <p:ph type="body" sz="quarter" idx="13"/>
          </p:nvPr>
        </p:nvSpPr>
        <p:spPr/>
        <p:txBody>
          <a:bodyPr>
            <a:normAutofit lnSpcReduction="10000"/>
          </a:bodyPr>
          <a:lstStyle/>
          <a:p>
            <a:r>
              <a:rPr lang="en-US" dirty="0"/>
              <a:t>Multimodal Perioperative Pain Management</a:t>
            </a:r>
          </a:p>
        </p:txBody>
      </p:sp>
      <p:pic>
        <p:nvPicPr>
          <p:cNvPr id="3" name="Picture 2">
            <a:extLst>
              <a:ext uri="{FF2B5EF4-FFF2-40B4-BE49-F238E27FC236}">
                <a16:creationId xmlns:a16="http://schemas.microsoft.com/office/drawing/2014/main" id="{47D574CE-87F8-4E9E-93C5-A88D29C8E965}"/>
              </a:ext>
            </a:extLst>
          </p:cNvPr>
          <p:cNvPicPr>
            <a:picLocks noChangeAspect="1"/>
          </p:cNvPicPr>
          <p:nvPr/>
        </p:nvPicPr>
        <p:blipFill>
          <a:blip r:embed="rId3"/>
          <a:stretch>
            <a:fillRect/>
          </a:stretch>
        </p:blipFill>
        <p:spPr>
          <a:xfrm>
            <a:off x="1354440" y="2876550"/>
            <a:ext cx="6435119" cy="1488584"/>
          </a:xfrm>
          <a:prstGeom prst="rect">
            <a:avLst/>
          </a:prstGeom>
          <a:ln w="19050">
            <a:solidFill>
              <a:schemeClr val="tx1">
                <a:lumMod val="75000"/>
                <a:lumOff val="25000"/>
              </a:schemeClr>
            </a:solidFill>
          </a:ln>
        </p:spPr>
      </p:pic>
      <p:sp>
        <p:nvSpPr>
          <p:cNvPr id="7" name="TextBox 6">
            <a:extLst>
              <a:ext uri="{FF2B5EF4-FFF2-40B4-BE49-F238E27FC236}">
                <a16:creationId xmlns:a16="http://schemas.microsoft.com/office/drawing/2014/main" id="{95E3E7AB-DD90-48B5-8571-F0E21E63FF70}"/>
              </a:ext>
            </a:extLst>
          </p:cNvPr>
          <p:cNvSpPr txBox="1"/>
          <p:nvPr/>
        </p:nvSpPr>
        <p:spPr>
          <a:xfrm>
            <a:off x="1255555" y="1200150"/>
            <a:ext cx="6632890" cy="1323439"/>
          </a:xfrm>
          <a:prstGeom prst="rect">
            <a:avLst/>
          </a:prstGeom>
          <a:noFill/>
        </p:spPr>
        <p:txBody>
          <a:bodyPr wrap="square">
            <a:spAutoFit/>
          </a:bodyPr>
          <a:lstStyle/>
          <a:p>
            <a:r>
              <a:rPr lang="en-US" sz="2000" b="1" dirty="0">
                <a:latin typeface="Georgia" panose="02040502050405020303" pitchFamily="18" charset="0"/>
              </a:rPr>
              <a:t>Statement 1d: </a:t>
            </a:r>
            <a:r>
              <a:rPr lang="en-US" sz="2000" dirty="0">
                <a:latin typeface="Georgia" panose="02040502050405020303" pitchFamily="18" charset="0"/>
              </a:rPr>
              <a:t>Non-opioid medications and adjunctive strategies can effectively manage pain after head and neck endocrine procedures and reduce postoperative opioid requirements (consensus)</a:t>
            </a:r>
          </a:p>
        </p:txBody>
      </p:sp>
    </p:spTree>
    <p:extLst>
      <p:ext uri="{BB962C8B-B14F-4D97-AF65-F5344CB8AC3E}">
        <p14:creationId xmlns:p14="http://schemas.microsoft.com/office/powerpoint/2010/main" val="305852149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200150"/>
            <a:ext cx="8534400" cy="2209800"/>
          </a:xfrm>
        </p:spPr>
        <p:txBody>
          <a:bodyPr/>
          <a:lstStyle/>
          <a:p>
            <a:r>
              <a:rPr lang="en-US" sz="2000" b="1" dirty="0"/>
              <a:t>Statement 2a: </a:t>
            </a:r>
            <a:r>
              <a:rPr lang="en-US" sz="2000" dirty="0"/>
              <a:t>Head and neck endocrine surgeons should utilize opioid medications judiciously and only if first line non-opioid medications are insufficient or medically contraindicated </a:t>
            </a:r>
          </a:p>
          <a:p>
            <a:pPr lvl="1"/>
            <a:r>
              <a:rPr lang="en-US" sz="1800" dirty="0"/>
              <a:t>If needed, &lt;75 MME* provides adequate pain control in most opioid-naïve patients</a:t>
            </a:r>
          </a:p>
          <a:p>
            <a:pPr lvl="1"/>
            <a:r>
              <a:rPr lang="en-US" sz="1800" dirty="0"/>
              <a:t>Significant proportion of patients may be managed with even less or no opioids  </a:t>
            </a:r>
          </a:p>
          <a:p>
            <a:r>
              <a:rPr lang="en-US" sz="2000" b="1" dirty="0"/>
              <a:t>Statement 2b: </a:t>
            </a:r>
            <a:r>
              <a:rPr lang="en-US" sz="2000" dirty="0"/>
              <a:t>Non-opioid medications and adjunctive strategies can effectively manage pain after head and neck endocrine procedures and reduce postoperative opioid requirements</a:t>
            </a:r>
          </a:p>
        </p:txBody>
      </p:sp>
      <p:sp>
        <p:nvSpPr>
          <p:cNvPr id="6" name="Text Placeholder 5"/>
          <p:cNvSpPr>
            <a:spLocks noGrp="1"/>
          </p:cNvSpPr>
          <p:nvPr>
            <p:ph type="body" sz="quarter" idx="13"/>
          </p:nvPr>
        </p:nvSpPr>
        <p:spPr/>
        <p:txBody>
          <a:bodyPr>
            <a:normAutofit lnSpcReduction="10000"/>
          </a:bodyPr>
          <a:lstStyle/>
          <a:p>
            <a:r>
              <a:rPr lang="en-US" dirty="0"/>
              <a:t>Postoperative Prescribing of Opioids</a:t>
            </a:r>
          </a:p>
        </p:txBody>
      </p:sp>
      <p:sp>
        <p:nvSpPr>
          <p:cNvPr id="2" name="TextBox 1">
            <a:extLst>
              <a:ext uri="{FF2B5EF4-FFF2-40B4-BE49-F238E27FC236}">
                <a16:creationId xmlns:a16="http://schemas.microsoft.com/office/drawing/2014/main" id="{5D858E83-B609-48C5-A79D-3F12EB7319D2}"/>
              </a:ext>
            </a:extLst>
          </p:cNvPr>
          <p:cNvSpPr txBox="1"/>
          <p:nvPr/>
        </p:nvSpPr>
        <p:spPr>
          <a:xfrm>
            <a:off x="114300" y="4400550"/>
            <a:ext cx="8915400" cy="307777"/>
          </a:xfrm>
          <a:prstGeom prst="rect">
            <a:avLst/>
          </a:prstGeom>
          <a:noFill/>
        </p:spPr>
        <p:txBody>
          <a:bodyPr wrap="square" rtlCol="0">
            <a:spAutoFit/>
          </a:bodyPr>
          <a:lstStyle/>
          <a:p>
            <a:r>
              <a:rPr lang="en-US" sz="1400" dirty="0">
                <a:latin typeface="Georgia" panose="02040502050405020303" pitchFamily="18" charset="0"/>
              </a:rPr>
              <a:t>*MME- morphine milligram equivalents; 75 MME = 10 tabs of oxycodone 5mg or 15 tabs of hydrocodone 5mg</a:t>
            </a:r>
          </a:p>
        </p:txBody>
      </p:sp>
    </p:spTree>
    <p:extLst>
      <p:ext uri="{BB962C8B-B14F-4D97-AF65-F5344CB8AC3E}">
        <p14:creationId xmlns:p14="http://schemas.microsoft.com/office/powerpoint/2010/main" val="208192569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200150"/>
            <a:ext cx="8534400" cy="2209801"/>
          </a:xfrm>
        </p:spPr>
        <p:txBody>
          <a:bodyPr/>
          <a:lstStyle/>
          <a:p>
            <a:r>
              <a:rPr lang="en-US" sz="2000" b="1" dirty="0"/>
              <a:t>Statement 2c: </a:t>
            </a:r>
            <a:r>
              <a:rPr lang="en-US" sz="2000" dirty="0"/>
              <a:t>Establishing perioperative processes that address patients' pain management enhances and supports efforts to reduce postoperative opioid prescribing</a:t>
            </a:r>
          </a:p>
          <a:p>
            <a:pPr marL="0" indent="0">
              <a:buNone/>
            </a:pPr>
            <a:endParaRPr lang="en-US" sz="2000" dirty="0"/>
          </a:p>
          <a:p>
            <a:r>
              <a:rPr lang="en-US" sz="2000" b="1" dirty="0"/>
              <a:t>Statement 2d: </a:t>
            </a:r>
            <a:r>
              <a:rPr lang="en-US" sz="2000" dirty="0"/>
              <a:t>Evidence-based institutional process initiatives and protocols support surgeons in evaluating and improving their perioperative pain management practices </a:t>
            </a:r>
            <a:endParaRPr lang="en-US" sz="2000" b="1" dirty="0"/>
          </a:p>
        </p:txBody>
      </p:sp>
      <p:sp>
        <p:nvSpPr>
          <p:cNvPr id="6" name="Text Placeholder 5"/>
          <p:cNvSpPr>
            <a:spLocks noGrp="1"/>
          </p:cNvSpPr>
          <p:nvPr>
            <p:ph type="body" sz="quarter" idx="13"/>
          </p:nvPr>
        </p:nvSpPr>
        <p:spPr/>
        <p:txBody>
          <a:bodyPr>
            <a:normAutofit lnSpcReduction="10000"/>
          </a:bodyPr>
          <a:lstStyle/>
          <a:p>
            <a:r>
              <a:rPr lang="en-US" dirty="0"/>
              <a:t>Postoperative Prescribing of Opioids</a:t>
            </a:r>
          </a:p>
        </p:txBody>
      </p:sp>
    </p:spTree>
    <p:extLst>
      <p:ext uri="{BB962C8B-B14F-4D97-AF65-F5344CB8AC3E}">
        <p14:creationId xmlns:p14="http://schemas.microsoft.com/office/powerpoint/2010/main" val="27922409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07633F7-AC4F-41F9-B57F-FC66D02D4C72}"/>
              </a:ext>
            </a:extLst>
          </p:cNvPr>
          <p:cNvSpPr>
            <a:spLocks noGrp="1"/>
          </p:cNvSpPr>
          <p:nvPr>
            <p:ph idx="1"/>
          </p:nvPr>
        </p:nvSpPr>
        <p:spPr>
          <a:xfrm>
            <a:off x="628650" y="1200150"/>
            <a:ext cx="7886700" cy="1676400"/>
          </a:xfrm>
        </p:spPr>
        <p:txBody>
          <a:bodyPr/>
          <a:lstStyle/>
          <a:p>
            <a:r>
              <a:rPr lang="en-US" sz="2000" b="1" dirty="0"/>
              <a:t>Statement 3:</a:t>
            </a:r>
            <a:r>
              <a:rPr lang="en-US" sz="2000" dirty="0"/>
              <a:t> Successful postoperative pain management in patients with underlying chronic pain conditions may be enhanced through collaboration with pain medicine specialists and the judicious use of opioid medications after thyroid and parathyroid surgery (consensus)</a:t>
            </a:r>
          </a:p>
          <a:p>
            <a:pPr lvl="1"/>
            <a:r>
              <a:rPr lang="en-US" sz="1800" dirty="0"/>
              <a:t>For many patients with chronic pain conditions, maintaining their baseline regimen will be sufficient </a:t>
            </a:r>
          </a:p>
          <a:p>
            <a:pPr lvl="1"/>
            <a:r>
              <a:rPr lang="en-US" sz="1800" dirty="0"/>
              <a:t>If major adjustments are needed, surgeons should consult with hospital pain service and/or patients’ pain management provider</a:t>
            </a:r>
          </a:p>
        </p:txBody>
      </p:sp>
      <p:sp>
        <p:nvSpPr>
          <p:cNvPr id="4" name="Text Placeholder 3">
            <a:extLst>
              <a:ext uri="{FF2B5EF4-FFF2-40B4-BE49-F238E27FC236}">
                <a16:creationId xmlns:a16="http://schemas.microsoft.com/office/drawing/2014/main" id="{8C1D6FFF-B6B8-4324-BD89-5DEB408BC26A}"/>
              </a:ext>
            </a:extLst>
          </p:cNvPr>
          <p:cNvSpPr>
            <a:spLocks noGrp="1"/>
          </p:cNvSpPr>
          <p:nvPr>
            <p:ph type="body" sz="quarter" idx="13"/>
          </p:nvPr>
        </p:nvSpPr>
        <p:spPr/>
        <p:txBody>
          <a:bodyPr>
            <a:normAutofit lnSpcReduction="10000"/>
          </a:bodyPr>
          <a:lstStyle/>
          <a:p>
            <a:r>
              <a:rPr lang="en-US" dirty="0"/>
              <a:t>Chronic Pain and Postoperative Pain Management </a:t>
            </a:r>
          </a:p>
        </p:txBody>
      </p:sp>
    </p:spTree>
    <p:extLst>
      <p:ext uri="{BB962C8B-B14F-4D97-AF65-F5344CB8AC3E}">
        <p14:creationId xmlns:p14="http://schemas.microsoft.com/office/powerpoint/2010/main" val="417920124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C1D6FFF-B6B8-4324-BD89-5DEB408BC26A}"/>
              </a:ext>
            </a:extLst>
          </p:cNvPr>
          <p:cNvSpPr>
            <a:spLocks noGrp="1"/>
          </p:cNvSpPr>
          <p:nvPr>
            <p:ph type="body" sz="quarter" idx="13"/>
          </p:nvPr>
        </p:nvSpPr>
        <p:spPr/>
        <p:txBody>
          <a:bodyPr>
            <a:normAutofit lnSpcReduction="10000"/>
          </a:bodyPr>
          <a:lstStyle/>
          <a:p>
            <a:r>
              <a:rPr lang="en-US" dirty="0"/>
              <a:t>Preoperative Pain Assessment and Patient Education</a:t>
            </a:r>
          </a:p>
        </p:txBody>
      </p:sp>
      <p:sp>
        <p:nvSpPr>
          <p:cNvPr id="6" name="Content Placeholder 4">
            <a:extLst>
              <a:ext uri="{FF2B5EF4-FFF2-40B4-BE49-F238E27FC236}">
                <a16:creationId xmlns:a16="http://schemas.microsoft.com/office/drawing/2014/main" id="{C1A6C917-497E-4D0E-AA60-6A7AFB72D385}"/>
              </a:ext>
            </a:extLst>
          </p:cNvPr>
          <p:cNvSpPr>
            <a:spLocks noGrp="1"/>
          </p:cNvSpPr>
          <p:nvPr>
            <p:ph idx="1"/>
          </p:nvPr>
        </p:nvSpPr>
        <p:spPr>
          <a:xfrm>
            <a:off x="304800" y="1200150"/>
            <a:ext cx="8534400" cy="3048000"/>
          </a:xfrm>
        </p:spPr>
        <p:txBody>
          <a:bodyPr/>
          <a:lstStyle/>
          <a:p>
            <a:r>
              <a:rPr lang="en-US" sz="2000" b="1" dirty="0"/>
              <a:t>Statement 4a: </a:t>
            </a:r>
            <a:r>
              <a:rPr lang="en-US" sz="2000" dirty="0"/>
              <a:t>Surgeons should proactively assess for patient specific factors and underlying conditions which could impact pain experiences and portend higher pain management requirements (consensus)</a:t>
            </a:r>
          </a:p>
          <a:p>
            <a:pPr lvl="1"/>
            <a:r>
              <a:rPr lang="en-US" sz="1800" dirty="0"/>
              <a:t>Ex: Age &lt; 45yrs, prior opioid use, history of alcohol abuse, medications (anxiolytics, SSRIs, ACE inhibitors)</a:t>
            </a:r>
          </a:p>
          <a:p>
            <a:r>
              <a:rPr lang="en-US" sz="2000" b="1" dirty="0"/>
              <a:t>Statement 4b: </a:t>
            </a:r>
            <a:r>
              <a:rPr lang="en-US" sz="2000" dirty="0"/>
              <a:t>Preoperative education that clearly defines pain expectations and the benefits of multimodality pain management reinforces efforts to curtail postoperative opioid prescribing (consensus)</a:t>
            </a:r>
          </a:p>
        </p:txBody>
      </p:sp>
    </p:spTree>
    <p:extLst>
      <p:ext uri="{BB962C8B-B14F-4D97-AF65-F5344CB8AC3E}">
        <p14:creationId xmlns:p14="http://schemas.microsoft.com/office/powerpoint/2010/main" val="32812413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C2E28766-61E4-4E28-AEF5-10C4B3DD9EB7}"/>
              </a:ext>
            </a:extLst>
          </p:cNvPr>
          <p:cNvPicPr>
            <a:picLocks noChangeAspect="1"/>
          </p:cNvPicPr>
          <p:nvPr/>
        </p:nvPicPr>
        <p:blipFill>
          <a:blip r:embed="rId2"/>
          <a:stretch>
            <a:fillRect/>
          </a:stretch>
        </p:blipFill>
        <p:spPr>
          <a:xfrm>
            <a:off x="5486400" y="971550"/>
            <a:ext cx="2971800" cy="3810000"/>
          </a:xfrm>
          <a:prstGeom prst="rect">
            <a:avLst/>
          </a:prstGeom>
          <a:ln w="19050">
            <a:solidFill>
              <a:schemeClr val="tx1">
                <a:lumMod val="75000"/>
                <a:lumOff val="25000"/>
              </a:schemeClr>
            </a:solidFill>
          </a:ln>
        </p:spPr>
      </p:pic>
      <p:sp>
        <p:nvSpPr>
          <p:cNvPr id="9" name="TextBox 8">
            <a:extLst>
              <a:ext uri="{FF2B5EF4-FFF2-40B4-BE49-F238E27FC236}">
                <a16:creationId xmlns:a16="http://schemas.microsoft.com/office/drawing/2014/main" id="{816F80B0-239D-432F-9032-9DD4C5E4CDDF}"/>
              </a:ext>
            </a:extLst>
          </p:cNvPr>
          <p:cNvSpPr txBox="1"/>
          <p:nvPr/>
        </p:nvSpPr>
        <p:spPr>
          <a:xfrm>
            <a:off x="381000" y="1581150"/>
            <a:ext cx="4955907" cy="1631216"/>
          </a:xfrm>
          <a:prstGeom prst="rect">
            <a:avLst/>
          </a:prstGeom>
          <a:noFill/>
        </p:spPr>
        <p:txBody>
          <a:bodyPr wrap="square">
            <a:spAutoFit/>
          </a:bodyPr>
          <a:lstStyle/>
          <a:p>
            <a:r>
              <a:rPr lang="en-US" sz="2000" b="1" dirty="0">
                <a:latin typeface="Georgia" panose="02040502050405020303" pitchFamily="18" charset="0"/>
              </a:rPr>
              <a:t>Statement 4c: </a:t>
            </a:r>
            <a:r>
              <a:rPr lang="en-US" sz="2000" dirty="0">
                <a:latin typeface="Georgia" panose="02040502050405020303" pitchFamily="18" charset="0"/>
              </a:rPr>
              <a:t>Surgeon performed pain management education should be strongly encouraged and, whenever possible, integrated into the preoperative workflow (consensus)</a:t>
            </a:r>
          </a:p>
        </p:txBody>
      </p:sp>
      <p:sp>
        <p:nvSpPr>
          <p:cNvPr id="12" name="Text Placeholder 11">
            <a:extLst>
              <a:ext uri="{FF2B5EF4-FFF2-40B4-BE49-F238E27FC236}">
                <a16:creationId xmlns:a16="http://schemas.microsoft.com/office/drawing/2014/main" id="{8E8287C1-9013-45D0-BBCC-B5BE69F1CEDC}"/>
              </a:ext>
            </a:extLst>
          </p:cNvPr>
          <p:cNvSpPr>
            <a:spLocks noGrp="1"/>
          </p:cNvSpPr>
          <p:nvPr>
            <p:ph type="body" sz="quarter" idx="13"/>
          </p:nvPr>
        </p:nvSpPr>
        <p:spPr/>
        <p:txBody>
          <a:bodyPr>
            <a:normAutofit lnSpcReduction="10000"/>
          </a:bodyPr>
          <a:lstStyle/>
          <a:p>
            <a:r>
              <a:rPr lang="en-US" dirty="0"/>
              <a:t>Preoperative Pain Assessment and Patient Education</a:t>
            </a:r>
          </a:p>
        </p:txBody>
      </p:sp>
    </p:spTree>
    <p:extLst>
      <p:ext uri="{BB962C8B-B14F-4D97-AF65-F5344CB8AC3E}">
        <p14:creationId xmlns:p14="http://schemas.microsoft.com/office/powerpoint/2010/main" val="29484587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0A06F117-DC18-4175-BDC4-7E6D17DA2ED2}"/>
              </a:ext>
            </a:extLst>
          </p:cNvPr>
          <p:cNvSpPr>
            <a:spLocks noGrp="1"/>
          </p:cNvSpPr>
          <p:nvPr>
            <p:ph idx="1"/>
          </p:nvPr>
        </p:nvSpPr>
        <p:spPr>
          <a:xfrm>
            <a:off x="628650" y="1200150"/>
            <a:ext cx="7886700" cy="2743200"/>
          </a:xfrm>
        </p:spPr>
        <p:txBody>
          <a:bodyPr/>
          <a:lstStyle/>
          <a:p>
            <a:r>
              <a:rPr lang="en-US" sz="2000" b="1" dirty="0"/>
              <a:t>Statement 5: </a:t>
            </a:r>
            <a:r>
              <a:rPr lang="en-US" sz="2000" dirty="0"/>
              <a:t>When available, participation in statewide prescription drug monitoring programs may curtail excessive or unnecessary prescribing of postoperative opioids (consensus)</a:t>
            </a:r>
          </a:p>
          <a:p>
            <a:pPr lvl="1"/>
            <a:r>
              <a:rPr lang="en-US" sz="1800" dirty="0"/>
              <a:t>States are increasing use and enforcement of prescription drug monitoring programs (PDMPs) </a:t>
            </a:r>
          </a:p>
          <a:p>
            <a:pPr lvl="1"/>
            <a:r>
              <a:rPr lang="en-US" sz="1800" dirty="0"/>
              <a:t>Evidence on the efficacy of PDMPs is mixed but studies have suggested less community diversion and lower mortality rates </a:t>
            </a:r>
          </a:p>
          <a:p>
            <a:pPr lvl="1"/>
            <a:r>
              <a:rPr lang="en-US" sz="1800" dirty="0"/>
              <a:t>Additional technologies such as EMR add-ons and electronic patient pain assessments are becoming more available</a:t>
            </a:r>
          </a:p>
        </p:txBody>
      </p:sp>
      <p:sp>
        <p:nvSpPr>
          <p:cNvPr id="3" name="Text Placeholder 2">
            <a:extLst>
              <a:ext uri="{FF2B5EF4-FFF2-40B4-BE49-F238E27FC236}">
                <a16:creationId xmlns:a16="http://schemas.microsoft.com/office/drawing/2014/main" id="{B6CD5219-9E26-405B-84C3-61895144A818}"/>
              </a:ext>
            </a:extLst>
          </p:cNvPr>
          <p:cNvSpPr>
            <a:spLocks noGrp="1"/>
          </p:cNvSpPr>
          <p:nvPr>
            <p:ph type="body" sz="quarter" idx="13"/>
          </p:nvPr>
        </p:nvSpPr>
        <p:spPr/>
        <p:txBody>
          <a:bodyPr>
            <a:normAutofit lnSpcReduction="10000"/>
          </a:bodyPr>
          <a:lstStyle/>
          <a:p>
            <a:r>
              <a:rPr lang="en-US" dirty="0"/>
              <a:t>Supportive Pain Management Programs and Technology</a:t>
            </a:r>
          </a:p>
        </p:txBody>
      </p:sp>
    </p:spTree>
    <p:extLst>
      <p:ext uri="{BB962C8B-B14F-4D97-AF65-F5344CB8AC3E}">
        <p14:creationId xmlns:p14="http://schemas.microsoft.com/office/powerpoint/2010/main" val="1128028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a:extLst>
              <a:ext uri="{FF2B5EF4-FFF2-40B4-BE49-F238E27FC236}">
                <a16:creationId xmlns:a16="http://schemas.microsoft.com/office/drawing/2014/main" id="{CEE9DDD0-3C69-4D76-9793-4963E42C69CE}"/>
              </a:ext>
            </a:extLst>
          </p:cNvPr>
          <p:cNvSpPr>
            <a:spLocks noGrp="1"/>
          </p:cNvSpPr>
          <p:nvPr>
            <p:ph idx="1"/>
          </p:nvPr>
        </p:nvSpPr>
        <p:spPr>
          <a:xfrm>
            <a:off x="628650" y="1123950"/>
            <a:ext cx="7886700" cy="3657600"/>
          </a:xfrm>
        </p:spPr>
        <p:txBody>
          <a:bodyPr/>
          <a:lstStyle/>
          <a:p>
            <a:r>
              <a:rPr lang="en-US" sz="2000" dirty="0"/>
              <a:t>Successful, comprehensive perioperative pain management spans the continuum of the operative encounter</a:t>
            </a:r>
          </a:p>
          <a:p>
            <a:r>
              <a:rPr lang="en-US" sz="2000" dirty="0"/>
              <a:t>Surgeons should proactively assess for patient-specific pain risk factors and counsel on perioperative pain management expectations</a:t>
            </a:r>
          </a:p>
          <a:p>
            <a:r>
              <a:rPr lang="en-US" sz="2000" dirty="0"/>
              <a:t>Multimodality pain control is foundational to reducing unnecessary use of opioid medications postoperatively</a:t>
            </a:r>
          </a:p>
          <a:p>
            <a:r>
              <a:rPr lang="en-US" sz="2000" dirty="0"/>
              <a:t>Surgeons capitalize on continuing educational opportunities and emerging technologies to improve pain management outcomes</a:t>
            </a:r>
          </a:p>
          <a:p>
            <a:r>
              <a:rPr lang="en-US" sz="2000" dirty="0"/>
              <a:t>Further studies and evidence-based guidelines for perioperative pain management are clearly warranted</a:t>
            </a:r>
          </a:p>
          <a:p>
            <a:endParaRPr lang="en-US" sz="2000" dirty="0"/>
          </a:p>
          <a:p>
            <a:endParaRPr lang="en-US" sz="2000" dirty="0"/>
          </a:p>
        </p:txBody>
      </p:sp>
      <p:sp>
        <p:nvSpPr>
          <p:cNvPr id="4" name="Text Placeholder 3">
            <a:extLst>
              <a:ext uri="{FF2B5EF4-FFF2-40B4-BE49-F238E27FC236}">
                <a16:creationId xmlns:a16="http://schemas.microsoft.com/office/drawing/2014/main" id="{A3B63165-57DE-4C94-B379-A61779B53FBF}"/>
              </a:ext>
            </a:extLst>
          </p:cNvPr>
          <p:cNvSpPr>
            <a:spLocks noGrp="1"/>
          </p:cNvSpPr>
          <p:nvPr>
            <p:ph type="body" sz="quarter" idx="13"/>
          </p:nvPr>
        </p:nvSpPr>
        <p:spPr/>
        <p:txBody>
          <a:bodyPr/>
          <a:lstStyle/>
          <a:p>
            <a:r>
              <a:rPr lang="en-US" dirty="0"/>
              <a:t>Summary and Conclusions</a:t>
            </a:r>
          </a:p>
        </p:txBody>
      </p:sp>
    </p:spTree>
    <p:extLst>
      <p:ext uri="{BB962C8B-B14F-4D97-AF65-F5344CB8AC3E}">
        <p14:creationId xmlns:p14="http://schemas.microsoft.com/office/powerpoint/2010/main" val="254011697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1"/>
          </p:nvPr>
        </p:nvSpPr>
        <p:spPr>
          <a:xfrm>
            <a:off x="1447800" y="3105150"/>
            <a:ext cx="6248400" cy="1066800"/>
          </a:xfrm>
        </p:spPr>
        <p:txBody>
          <a:bodyPr>
            <a:noAutofit/>
          </a:bodyPr>
          <a:lstStyle/>
          <a:p>
            <a:pPr>
              <a:spcBef>
                <a:spcPts val="0"/>
              </a:spcBef>
            </a:pPr>
            <a:r>
              <a:rPr lang="en-US" dirty="0"/>
              <a:t>JK Ferrell, ML Shindo, BC Stack, Jr., P Angelos, G Bloom, AY Chen, L Davies, JC Irish, T Kroeker, SD McCammon, </a:t>
            </a:r>
          </a:p>
          <a:p>
            <a:pPr>
              <a:spcBef>
                <a:spcPts val="0"/>
              </a:spcBef>
            </a:pPr>
            <a:r>
              <a:rPr lang="en-US" dirty="0"/>
              <a:t>C Meltzer, LA Orloff, A Panwar, JJ Shin, CF Sinclair, </a:t>
            </a:r>
          </a:p>
          <a:p>
            <a:pPr>
              <a:spcBef>
                <a:spcPts val="0"/>
              </a:spcBef>
            </a:pPr>
            <a:r>
              <a:rPr lang="en-US" dirty="0"/>
              <a:t>MC Singer, T Yang,  GW Randolph</a:t>
            </a:r>
          </a:p>
        </p:txBody>
      </p:sp>
      <p:sp>
        <p:nvSpPr>
          <p:cNvPr id="4" name="Text Placeholder 1">
            <a:extLst>
              <a:ext uri="{FF2B5EF4-FFF2-40B4-BE49-F238E27FC236}">
                <a16:creationId xmlns:a16="http://schemas.microsoft.com/office/drawing/2014/main" id="{3FA95D3F-E8C3-46A0-ABFE-04CF57ECCF36}"/>
              </a:ext>
            </a:extLst>
          </p:cNvPr>
          <p:cNvSpPr txBox="1">
            <a:spLocks/>
          </p:cNvSpPr>
          <p:nvPr/>
        </p:nvSpPr>
        <p:spPr>
          <a:xfrm>
            <a:off x="-800100" y="1328333"/>
            <a:ext cx="10744200" cy="1649682"/>
          </a:xfrm>
          <a:prstGeom prst="rect">
            <a:avLst/>
          </a:prstGeom>
        </p:spPr>
        <p:txBody>
          <a:bodyPr>
            <a:spAutoFit/>
          </a:bodyPr>
          <a:lstStyle>
            <a:lvl1pPr marL="0" indent="0" algn="ctr" defTabSz="914400" rtl="0" eaLnBrk="1" latinLnBrk="0" hangingPunct="1">
              <a:spcBef>
                <a:spcPct val="20000"/>
              </a:spcBef>
              <a:buFont typeface="Arial" pitchFamily="34" charset="0"/>
              <a:buNone/>
              <a:defRPr sz="2400" b="1" kern="1200">
                <a:solidFill>
                  <a:schemeClr val="tx1"/>
                </a:solidFill>
                <a:latin typeface="Georgia" panose="02040502050405020303" pitchFamily="18" charset="0"/>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r>
              <a:rPr lang="en-US" sz="2200" dirty="0"/>
              <a:t>Perioperative Pain Management and Opioid-Reduction </a:t>
            </a:r>
          </a:p>
          <a:p>
            <a:r>
              <a:rPr lang="en-US" sz="2200" dirty="0"/>
              <a:t>In Head and Neck Endocrine Surgery: </a:t>
            </a:r>
          </a:p>
          <a:p>
            <a:r>
              <a:rPr lang="en-US" sz="2200" dirty="0"/>
              <a:t>An American Head and Neck Society </a:t>
            </a:r>
          </a:p>
          <a:p>
            <a:r>
              <a:rPr lang="en-US" sz="2200" dirty="0"/>
              <a:t>Endocrine Surgery Section Consensus Statement</a:t>
            </a:r>
          </a:p>
        </p:txBody>
      </p:sp>
    </p:spTree>
    <p:extLst>
      <p:ext uri="{BB962C8B-B14F-4D97-AF65-F5344CB8AC3E}">
        <p14:creationId xmlns:p14="http://schemas.microsoft.com/office/powerpoint/2010/main" val="408445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87329"/>
          <a:stretch/>
        </p:blipFill>
        <p:spPr>
          <a:xfrm>
            <a:off x="1066129" y="76200"/>
            <a:ext cx="7011743" cy="596214"/>
          </a:xfrm>
          <a:prstGeom prst="rect">
            <a:avLst/>
          </a:prstGeom>
        </p:spPr>
      </p:pic>
      <p:pic>
        <p:nvPicPr>
          <p:cNvPr id="3" name="Picture 2"/>
          <p:cNvPicPr>
            <a:picLocks noChangeAspect="1"/>
          </p:cNvPicPr>
          <p:nvPr/>
        </p:nvPicPr>
        <p:blipFill>
          <a:blip r:embed="rId3"/>
          <a:stretch>
            <a:fillRect/>
          </a:stretch>
        </p:blipFill>
        <p:spPr>
          <a:xfrm>
            <a:off x="1371600" y="1047750"/>
            <a:ext cx="6154264" cy="3276600"/>
          </a:xfrm>
          <a:prstGeom prst="rect">
            <a:avLst/>
          </a:prstGeom>
          <a:ln w="19050">
            <a:solidFill>
              <a:schemeClr val="tx1">
                <a:lumMod val="75000"/>
                <a:lumOff val="25000"/>
              </a:schemeClr>
            </a:solidFill>
          </a:ln>
        </p:spPr>
      </p:pic>
    </p:spTree>
    <p:extLst>
      <p:ext uri="{BB962C8B-B14F-4D97-AF65-F5344CB8AC3E}">
        <p14:creationId xmlns:p14="http://schemas.microsoft.com/office/powerpoint/2010/main" val="5312105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28650" y="1123950"/>
            <a:ext cx="7886700" cy="3733800"/>
          </a:xfrm>
        </p:spPr>
        <p:txBody>
          <a:bodyPr/>
          <a:lstStyle/>
          <a:p>
            <a:r>
              <a:rPr lang="en-US" sz="2200" dirty="0"/>
              <a:t>Opioid addiction continues to be a public health crisis</a:t>
            </a:r>
          </a:p>
          <a:p>
            <a:r>
              <a:rPr lang="en-US" sz="2200" dirty="0"/>
              <a:t>Between 1999 and 2018, nearly 450,000 people died as a result of opioid misuse </a:t>
            </a:r>
          </a:p>
          <a:p>
            <a:r>
              <a:rPr lang="en-US" sz="2200" dirty="0"/>
              <a:t>Crisis is multifactorial however overprescribing of opioids is a major contributing factor</a:t>
            </a:r>
          </a:p>
          <a:p>
            <a:r>
              <a:rPr lang="en-US" sz="2200" dirty="0"/>
              <a:t>Secondary addiction can occur after short duration of use such as after outpatient surgery</a:t>
            </a:r>
          </a:p>
          <a:p>
            <a:r>
              <a:rPr lang="en-US" sz="2200" dirty="0"/>
              <a:t>Despite growing literature, evidence-based guidelines to assist surgeons with proper outpatient opioid prescribing or alternative pain management approaches are lacking</a:t>
            </a:r>
          </a:p>
        </p:txBody>
      </p:sp>
      <p:sp>
        <p:nvSpPr>
          <p:cNvPr id="6" name="Text Placeholder 5"/>
          <p:cNvSpPr>
            <a:spLocks noGrp="1"/>
          </p:cNvSpPr>
          <p:nvPr>
            <p:ph type="body" sz="quarter" idx="13"/>
          </p:nvPr>
        </p:nvSpPr>
        <p:spPr/>
        <p:txBody>
          <a:bodyPr/>
          <a:lstStyle/>
          <a:p>
            <a:r>
              <a:rPr lang="en-US" dirty="0"/>
              <a:t>Background</a:t>
            </a:r>
          </a:p>
        </p:txBody>
      </p:sp>
    </p:spTree>
    <p:extLst>
      <p:ext uri="{BB962C8B-B14F-4D97-AF65-F5344CB8AC3E}">
        <p14:creationId xmlns:p14="http://schemas.microsoft.com/office/powerpoint/2010/main" val="31062178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628650" y="1200150"/>
            <a:ext cx="7886700" cy="1447800"/>
          </a:xfrm>
        </p:spPr>
        <p:txBody>
          <a:bodyPr/>
          <a:lstStyle/>
          <a:p>
            <a:pPr lvl="1"/>
            <a:r>
              <a:rPr lang="en-US" sz="2400" dirty="0"/>
              <a:t>AHNS Endocrine Section convened an expert panel to critically evaluate current literature and provide better consensus on best practices for perioperative pain management for head and neck endocrine procedures</a:t>
            </a:r>
          </a:p>
        </p:txBody>
      </p:sp>
      <p:sp>
        <p:nvSpPr>
          <p:cNvPr id="3" name="Text Placeholder 2"/>
          <p:cNvSpPr>
            <a:spLocks noGrp="1"/>
          </p:cNvSpPr>
          <p:nvPr>
            <p:ph type="body" sz="quarter" idx="13"/>
          </p:nvPr>
        </p:nvSpPr>
        <p:spPr/>
        <p:txBody>
          <a:bodyPr>
            <a:normAutofit/>
          </a:bodyPr>
          <a:lstStyle/>
          <a:p>
            <a:r>
              <a:rPr lang="en-US" dirty="0"/>
              <a:t>Purpose</a:t>
            </a:r>
          </a:p>
        </p:txBody>
      </p:sp>
    </p:spTree>
    <p:extLst>
      <p:ext uri="{BB962C8B-B14F-4D97-AF65-F5344CB8AC3E}">
        <p14:creationId xmlns:p14="http://schemas.microsoft.com/office/powerpoint/2010/main" val="37423349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200150"/>
            <a:ext cx="8077200" cy="3733800"/>
          </a:xfrm>
        </p:spPr>
        <p:txBody>
          <a:bodyPr/>
          <a:lstStyle/>
          <a:p>
            <a:r>
              <a:rPr lang="en-US" dirty="0"/>
              <a:t>Expert panel: 18 panelists including members of the AHNS, 1 member of </a:t>
            </a:r>
            <a:r>
              <a:rPr lang="en-US" dirty="0" err="1"/>
              <a:t>ThyCa</a:t>
            </a:r>
            <a:r>
              <a:rPr lang="en-US" dirty="0"/>
              <a:t>, and MPH/evidence-based medicine experts</a:t>
            </a:r>
          </a:p>
          <a:p>
            <a:r>
              <a:rPr lang="en-US" dirty="0"/>
              <a:t>Extensive review of relevant literature published between Jan 2000- April 2020</a:t>
            </a:r>
          </a:p>
          <a:p>
            <a:r>
              <a:rPr lang="en-US" dirty="0"/>
              <a:t>Consensus statements developed on literature review and best available evidence </a:t>
            </a:r>
          </a:p>
          <a:p>
            <a:r>
              <a:rPr lang="en-US" dirty="0"/>
              <a:t>Modified Delphi method used to determine level of consensus for each statement </a:t>
            </a:r>
          </a:p>
          <a:p>
            <a:endParaRPr lang="en-US" dirty="0"/>
          </a:p>
        </p:txBody>
      </p:sp>
      <p:sp>
        <p:nvSpPr>
          <p:cNvPr id="6" name="Text Placeholder 5"/>
          <p:cNvSpPr>
            <a:spLocks noGrp="1"/>
          </p:cNvSpPr>
          <p:nvPr>
            <p:ph type="body" sz="quarter" idx="13"/>
          </p:nvPr>
        </p:nvSpPr>
        <p:spPr/>
        <p:txBody>
          <a:bodyPr/>
          <a:lstStyle/>
          <a:p>
            <a:r>
              <a:rPr lang="en-US" dirty="0"/>
              <a:t>Methods</a:t>
            </a:r>
          </a:p>
        </p:txBody>
      </p:sp>
    </p:spTree>
    <p:extLst>
      <p:ext uri="{BB962C8B-B14F-4D97-AF65-F5344CB8AC3E}">
        <p14:creationId xmlns:p14="http://schemas.microsoft.com/office/powerpoint/2010/main" val="19847528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200150"/>
            <a:ext cx="8077200" cy="3733800"/>
          </a:xfrm>
        </p:spPr>
        <p:txBody>
          <a:bodyPr/>
          <a:lstStyle/>
          <a:p>
            <a:r>
              <a:rPr lang="en-US" dirty="0"/>
              <a:t>Perioperative multimodality pain management strategies</a:t>
            </a:r>
          </a:p>
          <a:p>
            <a:r>
              <a:rPr lang="en-US" dirty="0"/>
              <a:t>Postoperative opioid prescribing</a:t>
            </a:r>
          </a:p>
          <a:p>
            <a:r>
              <a:rPr lang="en-US" dirty="0"/>
              <a:t>Pain management in patients with chronic pain </a:t>
            </a:r>
          </a:p>
          <a:p>
            <a:r>
              <a:rPr lang="en-US" dirty="0"/>
              <a:t>Preoperative pain risk assessment and patient counseling</a:t>
            </a:r>
          </a:p>
          <a:p>
            <a:r>
              <a:rPr lang="en-US" dirty="0"/>
              <a:t>Supportive pain management programs and technology</a:t>
            </a:r>
          </a:p>
        </p:txBody>
      </p:sp>
      <p:sp>
        <p:nvSpPr>
          <p:cNvPr id="6" name="Text Placeholder 5"/>
          <p:cNvSpPr>
            <a:spLocks noGrp="1"/>
          </p:cNvSpPr>
          <p:nvPr>
            <p:ph type="body" sz="quarter" idx="13"/>
          </p:nvPr>
        </p:nvSpPr>
        <p:spPr/>
        <p:txBody>
          <a:bodyPr>
            <a:normAutofit/>
          </a:bodyPr>
          <a:lstStyle/>
          <a:p>
            <a:r>
              <a:rPr lang="en-US" dirty="0"/>
              <a:t>Focus of Consensus Statements</a:t>
            </a:r>
          </a:p>
        </p:txBody>
      </p:sp>
    </p:spTree>
    <p:extLst>
      <p:ext uri="{BB962C8B-B14F-4D97-AF65-F5344CB8AC3E}">
        <p14:creationId xmlns:p14="http://schemas.microsoft.com/office/powerpoint/2010/main" val="423349097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533400" y="1200150"/>
            <a:ext cx="8077200" cy="2362200"/>
          </a:xfrm>
        </p:spPr>
        <p:txBody>
          <a:bodyPr/>
          <a:lstStyle/>
          <a:p>
            <a:r>
              <a:rPr lang="en-US" dirty="0"/>
              <a:t>Finalized survey distributed to expert panel included 13 total statements </a:t>
            </a:r>
          </a:p>
          <a:p>
            <a:r>
              <a:rPr lang="en-US" dirty="0"/>
              <a:t>Consensus was demonstrated for 12 statements</a:t>
            </a:r>
          </a:p>
          <a:p>
            <a:r>
              <a:rPr lang="en-US" dirty="0"/>
              <a:t>Only statement 1c did not reach full consensus</a:t>
            </a:r>
          </a:p>
        </p:txBody>
      </p:sp>
      <p:sp>
        <p:nvSpPr>
          <p:cNvPr id="6" name="Text Placeholder 5"/>
          <p:cNvSpPr>
            <a:spLocks noGrp="1"/>
          </p:cNvSpPr>
          <p:nvPr>
            <p:ph type="body" sz="quarter" idx="13"/>
          </p:nvPr>
        </p:nvSpPr>
        <p:spPr/>
        <p:txBody>
          <a:bodyPr>
            <a:normAutofit/>
          </a:bodyPr>
          <a:lstStyle/>
          <a:p>
            <a:r>
              <a:rPr lang="en-US" dirty="0"/>
              <a:t>Results of Modified Delphi</a:t>
            </a:r>
          </a:p>
        </p:txBody>
      </p:sp>
    </p:spTree>
    <p:extLst>
      <p:ext uri="{BB962C8B-B14F-4D97-AF65-F5344CB8AC3E}">
        <p14:creationId xmlns:p14="http://schemas.microsoft.com/office/powerpoint/2010/main" val="27023169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09600" y="1200150"/>
            <a:ext cx="7924800" cy="3048000"/>
          </a:xfrm>
        </p:spPr>
        <p:txBody>
          <a:bodyPr/>
          <a:lstStyle/>
          <a:p>
            <a:r>
              <a:rPr lang="en-US" sz="2000" b="1" dirty="0"/>
              <a:t>Statement 1a: </a:t>
            </a:r>
            <a:r>
              <a:rPr lang="en-US" sz="2000" dirty="0"/>
              <a:t>Multimodality, non-opioid medication regimens can be used successfully as first-line pain management in head and neck endocrine surgery (consensus)</a:t>
            </a:r>
          </a:p>
          <a:p>
            <a:pPr lvl="1"/>
            <a:r>
              <a:rPr lang="en-US" sz="1800" dirty="0"/>
              <a:t>Employing synergistic combinations of non-opioid meds (acetaminophen, NSAIDs, gabapentin)</a:t>
            </a:r>
          </a:p>
          <a:p>
            <a:r>
              <a:rPr lang="en-US" sz="2000" b="1" dirty="0"/>
              <a:t>Statement 1b: </a:t>
            </a:r>
            <a:r>
              <a:rPr lang="en-US" sz="2000" dirty="0"/>
              <a:t>Preoperative non-opioid pain medications can mitigate postoperative pain and reduce patients' overall opioid requirements (consensus)</a:t>
            </a:r>
          </a:p>
        </p:txBody>
      </p:sp>
      <p:sp>
        <p:nvSpPr>
          <p:cNvPr id="6" name="Text Placeholder 5"/>
          <p:cNvSpPr>
            <a:spLocks noGrp="1"/>
          </p:cNvSpPr>
          <p:nvPr>
            <p:ph type="body" sz="quarter" idx="13"/>
          </p:nvPr>
        </p:nvSpPr>
        <p:spPr/>
        <p:txBody>
          <a:bodyPr>
            <a:normAutofit lnSpcReduction="10000"/>
          </a:bodyPr>
          <a:lstStyle/>
          <a:p>
            <a:r>
              <a:rPr lang="en-US" dirty="0"/>
              <a:t>Multimodal Perioperative Pain Management</a:t>
            </a:r>
          </a:p>
        </p:txBody>
      </p:sp>
    </p:spTree>
    <p:extLst>
      <p:ext uri="{BB962C8B-B14F-4D97-AF65-F5344CB8AC3E}">
        <p14:creationId xmlns:p14="http://schemas.microsoft.com/office/powerpoint/2010/main" val="428324696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304800" y="1200150"/>
            <a:ext cx="8534400" cy="2438400"/>
          </a:xfrm>
        </p:spPr>
        <p:txBody>
          <a:bodyPr/>
          <a:lstStyle/>
          <a:p>
            <a:r>
              <a:rPr lang="en-US" sz="2000" b="1" dirty="0"/>
              <a:t>Statement 1c: </a:t>
            </a:r>
            <a:r>
              <a:rPr lang="en-US" sz="2000" dirty="0"/>
              <a:t>In addition to proper surgical technique, intraoperative strategies—including selective use of regional anesthesia and non-opioid general anesthetic agents—may be beneficial in reducing the need for postoperative opioids after thyroid and parathyroid surgery (non-consensus)</a:t>
            </a:r>
          </a:p>
          <a:p>
            <a:pPr lvl="1"/>
            <a:r>
              <a:rPr lang="en-US" sz="1800" dirty="0"/>
              <a:t>3 members of panel not in agreement citing lack of strong evidence on cost versus benefit of regional cervical nerve block</a:t>
            </a:r>
          </a:p>
        </p:txBody>
      </p:sp>
      <p:sp>
        <p:nvSpPr>
          <p:cNvPr id="6" name="Text Placeholder 5"/>
          <p:cNvSpPr>
            <a:spLocks noGrp="1"/>
          </p:cNvSpPr>
          <p:nvPr>
            <p:ph type="body" sz="quarter" idx="13"/>
          </p:nvPr>
        </p:nvSpPr>
        <p:spPr/>
        <p:txBody>
          <a:bodyPr>
            <a:normAutofit lnSpcReduction="10000"/>
          </a:bodyPr>
          <a:lstStyle/>
          <a:p>
            <a:r>
              <a:rPr lang="en-US" dirty="0"/>
              <a:t>Multimodal Perioperative Pain Management</a:t>
            </a:r>
          </a:p>
        </p:txBody>
      </p:sp>
    </p:spTree>
    <p:extLst>
      <p:ext uri="{BB962C8B-B14F-4D97-AF65-F5344CB8AC3E}">
        <p14:creationId xmlns:p14="http://schemas.microsoft.com/office/powerpoint/2010/main" val="273418841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1_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24394</TotalTime>
  <Words>1034</Words>
  <Application>Microsoft Office PowerPoint</Application>
  <PresentationFormat>On-screen Show (16:9)</PresentationFormat>
  <Paragraphs>85</Paragraphs>
  <Slides>18</Slides>
  <Notes>8</Notes>
  <HiddenSlides>0</HiddenSlides>
  <MMClips>0</MMClips>
  <ScaleCrop>false</ScaleCrop>
  <HeadingPairs>
    <vt:vector size="6" baseType="variant">
      <vt:variant>
        <vt:lpstr>Fonts Used</vt:lpstr>
      </vt:variant>
      <vt:variant>
        <vt:i4>3</vt:i4>
      </vt:variant>
      <vt:variant>
        <vt:lpstr>Theme</vt:lpstr>
      </vt:variant>
      <vt:variant>
        <vt:i4>3</vt:i4>
      </vt:variant>
      <vt:variant>
        <vt:lpstr>Slide Titles</vt:lpstr>
      </vt:variant>
      <vt:variant>
        <vt:i4>18</vt:i4>
      </vt:variant>
    </vt:vector>
  </HeadingPairs>
  <TitlesOfParts>
    <vt:vector size="24" baseType="lpstr">
      <vt:lpstr>Arial</vt:lpstr>
      <vt:lpstr>Calibri</vt:lpstr>
      <vt:lpstr>Georgia</vt:lpstr>
      <vt:lpstr>Office Theme</vt:lpstr>
      <vt:lpstr>Custom Design</vt:lpstr>
      <vt:lpstr>1_Custom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ChristineS</dc:creator>
  <cp:lastModifiedBy>Singer, Michael</cp:lastModifiedBy>
  <cp:revision>139</cp:revision>
  <dcterms:created xsi:type="dcterms:W3CDTF">2015-03-25T19:41:08Z</dcterms:created>
  <dcterms:modified xsi:type="dcterms:W3CDTF">2021-07-09T21:48:41Z</dcterms:modified>
</cp:coreProperties>
</file>