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3" r:id="rId6"/>
    <p:sldId id="274" r:id="rId7"/>
    <p:sldId id="275" r:id="rId8"/>
    <p:sldId id="276" r:id="rId9"/>
    <p:sldId id="287" r:id="rId10"/>
    <p:sldId id="292" r:id="rId11"/>
    <p:sldId id="264" r:id="rId12"/>
    <p:sldId id="260" r:id="rId13"/>
    <p:sldId id="278" r:id="rId14"/>
    <p:sldId id="279" r:id="rId15"/>
    <p:sldId id="293" r:id="rId16"/>
    <p:sldId id="266" r:id="rId17"/>
    <p:sldId id="277" r:id="rId18"/>
    <p:sldId id="280" r:id="rId19"/>
    <p:sldId id="288" r:id="rId20"/>
    <p:sldId id="261" r:id="rId21"/>
    <p:sldId id="281" r:id="rId22"/>
    <p:sldId id="282" r:id="rId23"/>
    <p:sldId id="283" r:id="rId24"/>
    <p:sldId id="289" r:id="rId25"/>
    <p:sldId id="290" r:id="rId26"/>
    <p:sldId id="291" r:id="rId27"/>
    <p:sldId id="262"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7"/>
    <p:restoredTop sz="94671"/>
  </p:normalViewPr>
  <p:slideViewPr>
    <p:cSldViewPr snapToGrid="0" snapToObjects="1">
      <p:cViewPr varScale="1">
        <p:scale>
          <a:sx n="70" d="100"/>
          <a:sy n="70" d="100"/>
        </p:scale>
        <p:origin x="184"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99D3-3B23-B54B-926F-98D5010CD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39FEAD-44A6-7E45-80BF-EB02A259C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734353-3D33-934F-A8A7-E76999A6CA2D}"/>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5" name="Footer Placeholder 4">
            <a:extLst>
              <a:ext uri="{FF2B5EF4-FFF2-40B4-BE49-F238E27FC236}">
                <a16:creationId xmlns:a16="http://schemas.microsoft.com/office/drawing/2014/main" id="{066F1801-31BA-794F-A393-9A436D8D9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E1FDC-3259-AB46-BCBB-2277FF137F7B}"/>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260611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B849-0974-934A-8283-BA201DCC26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19C1B-2F64-3B4C-8925-4E6DD46FB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AC252-578F-9E47-9B2B-8403CE0B9610}"/>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5" name="Footer Placeholder 4">
            <a:extLst>
              <a:ext uri="{FF2B5EF4-FFF2-40B4-BE49-F238E27FC236}">
                <a16:creationId xmlns:a16="http://schemas.microsoft.com/office/drawing/2014/main" id="{5B8B3882-0C35-5745-8D1A-2197DB3B6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1AE0E-2050-A54B-B427-4D53A7ED48B9}"/>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271077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1614B-AB63-304F-BF07-066897053A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24DFE6-5C6A-DA47-8C93-9D177882A6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8BEDF-773E-934D-9AC0-A29F9E0B6F98}"/>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5" name="Footer Placeholder 4">
            <a:extLst>
              <a:ext uri="{FF2B5EF4-FFF2-40B4-BE49-F238E27FC236}">
                <a16:creationId xmlns:a16="http://schemas.microsoft.com/office/drawing/2014/main" id="{6522742F-95D7-EE47-8862-574800616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87352-776B-E748-AE4B-448CE673178F}"/>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27830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98CE-2802-3A44-A680-E7AAFF314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2A4DD-F378-A345-84DD-DE5CDE9E5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E0739-F0C8-0C48-A30A-013F3F9D3D23}"/>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5" name="Footer Placeholder 4">
            <a:extLst>
              <a:ext uri="{FF2B5EF4-FFF2-40B4-BE49-F238E27FC236}">
                <a16:creationId xmlns:a16="http://schemas.microsoft.com/office/drawing/2014/main" id="{7431F8D3-4F40-3647-8870-BB84EA7D4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76DE8-8E8D-644E-B5BC-F7D17128F61B}"/>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266948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63E5-6118-704D-8735-BA6377613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126EEF-D349-9C4A-B45F-D90B4C4BE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5291A-B858-4046-A7ED-F206F6E81BE3}"/>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5" name="Footer Placeholder 4">
            <a:extLst>
              <a:ext uri="{FF2B5EF4-FFF2-40B4-BE49-F238E27FC236}">
                <a16:creationId xmlns:a16="http://schemas.microsoft.com/office/drawing/2014/main" id="{544B7EF1-E34D-5241-B713-0A7F4B996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7EFCE-BC4E-7045-B4DE-15009DF8E039}"/>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226248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E2C3-944D-EE4B-99D7-3EAA6D58D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75EFC-1CC5-7549-8F1E-8DB87ADFF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0A3B70-B78F-7B4D-86C3-24FA72C942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A10E21-391A-EE44-9955-8B06A9E5958F}"/>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6" name="Footer Placeholder 5">
            <a:extLst>
              <a:ext uri="{FF2B5EF4-FFF2-40B4-BE49-F238E27FC236}">
                <a16:creationId xmlns:a16="http://schemas.microsoft.com/office/drawing/2014/main" id="{2605BA05-40E0-A24E-B8F7-5ABD51DC1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65619-02B4-FC48-8F6D-F0FBF4CB56C5}"/>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424902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750C-4B5E-FF43-819D-C67D06615F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89838-006B-7547-9F00-293D90A28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3F015-0F48-DF47-A685-11F237E922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A59A61-5A60-C240-99AC-F204B463D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994C28-26B3-0847-9DB2-3B50D4FE8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6BDE09-5FE7-2A4A-973C-08E5584A5C73}"/>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8" name="Footer Placeholder 7">
            <a:extLst>
              <a:ext uri="{FF2B5EF4-FFF2-40B4-BE49-F238E27FC236}">
                <a16:creationId xmlns:a16="http://schemas.microsoft.com/office/drawing/2014/main" id="{EBAFA268-E456-7141-93A6-CE13D4DF4E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ACD4D8-516C-6942-9B1F-8578C5BF670D}"/>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63728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B0C5-4850-6047-872A-C742E3EC3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CBA5D-C6BE-9844-851C-74500AE502FF}"/>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4" name="Footer Placeholder 3">
            <a:extLst>
              <a:ext uri="{FF2B5EF4-FFF2-40B4-BE49-F238E27FC236}">
                <a16:creationId xmlns:a16="http://schemas.microsoft.com/office/drawing/2014/main" id="{59AED061-1CE8-7C45-82A8-E6B91A17CE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C9DBA2-F7FA-A74A-8E8A-965A5341246A}"/>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309347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69E67-E978-A546-A908-D35398AA47C7}"/>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3" name="Footer Placeholder 2">
            <a:extLst>
              <a:ext uri="{FF2B5EF4-FFF2-40B4-BE49-F238E27FC236}">
                <a16:creationId xmlns:a16="http://schemas.microsoft.com/office/drawing/2014/main" id="{1F2FBB2B-BD08-3648-A976-0EDBC05C6D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774D0C-A63F-6B43-89DF-0B3E32D8C9CE}"/>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353213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0F5D-0CEC-D744-AA51-A843E92BA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5686A-1A44-E74C-BD25-6ABA11205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F396BB-A17E-8A4B-B064-3A10EC559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1575C-1CEC-624B-BD42-7B80B83912A0}"/>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6" name="Footer Placeholder 5">
            <a:extLst>
              <a:ext uri="{FF2B5EF4-FFF2-40B4-BE49-F238E27FC236}">
                <a16:creationId xmlns:a16="http://schemas.microsoft.com/office/drawing/2014/main" id="{24014BF6-721B-C14A-AFC1-CA3CD7897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2D74D-2CD6-CB43-A956-2E68ECF888E9}"/>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346011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45D0-3ADE-A745-BAF7-C969DE977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C3CA2-A544-6F44-B55C-03ACF39E1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284DD-D274-5E4C-AE2D-716E2606A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585A9-C693-3643-A048-A39B3322C20A}"/>
              </a:ext>
            </a:extLst>
          </p:cNvPr>
          <p:cNvSpPr>
            <a:spLocks noGrp="1"/>
          </p:cNvSpPr>
          <p:nvPr>
            <p:ph type="dt" sz="half" idx="10"/>
          </p:nvPr>
        </p:nvSpPr>
        <p:spPr/>
        <p:txBody>
          <a:bodyPr/>
          <a:lstStyle/>
          <a:p>
            <a:fld id="{F5B59E21-D027-424B-A4BE-1ACC7C8B2175}" type="datetimeFigureOut">
              <a:rPr lang="en-US" smtClean="0"/>
              <a:t>8/25/21</a:t>
            </a:fld>
            <a:endParaRPr lang="en-US"/>
          </a:p>
        </p:txBody>
      </p:sp>
      <p:sp>
        <p:nvSpPr>
          <p:cNvPr id="6" name="Footer Placeholder 5">
            <a:extLst>
              <a:ext uri="{FF2B5EF4-FFF2-40B4-BE49-F238E27FC236}">
                <a16:creationId xmlns:a16="http://schemas.microsoft.com/office/drawing/2014/main" id="{5847BF4F-99E3-C248-B620-DCE9B94B3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D910D-C419-F34F-A639-BC170AB9E6A4}"/>
              </a:ext>
            </a:extLst>
          </p:cNvPr>
          <p:cNvSpPr>
            <a:spLocks noGrp="1"/>
          </p:cNvSpPr>
          <p:nvPr>
            <p:ph type="sldNum" sz="quarter" idx="12"/>
          </p:nvPr>
        </p:nvSpPr>
        <p:spPr/>
        <p:txBody>
          <a:bodyPr/>
          <a:lstStyle/>
          <a:p>
            <a:fld id="{17B63452-578A-3A4A-BB56-4F52561D8ABD}" type="slidenum">
              <a:rPr lang="en-US" smtClean="0"/>
              <a:t>‹#›</a:t>
            </a:fld>
            <a:endParaRPr lang="en-US"/>
          </a:p>
        </p:txBody>
      </p:sp>
    </p:spTree>
    <p:extLst>
      <p:ext uri="{BB962C8B-B14F-4D97-AF65-F5344CB8AC3E}">
        <p14:creationId xmlns:p14="http://schemas.microsoft.com/office/powerpoint/2010/main" val="91685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86529-455E-6B40-ADEE-33CD4CFC2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D5DC23-053D-2C4C-A588-1AD02E632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E418-DE8E-504D-B1BF-7C3553906D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59E21-D027-424B-A4BE-1ACC7C8B2175}" type="datetimeFigureOut">
              <a:rPr lang="en-US" smtClean="0"/>
              <a:t>8/25/21</a:t>
            </a:fld>
            <a:endParaRPr lang="en-US"/>
          </a:p>
        </p:txBody>
      </p:sp>
      <p:sp>
        <p:nvSpPr>
          <p:cNvPr id="5" name="Footer Placeholder 4">
            <a:extLst>
              <a:ext uri="{FF2B5EF4-FFF2-40B4-BE49-F238E27FC236}">
                <a16:creationId xmlns:a16="http://schemas.microsoft.com/office/drawing/2014/main" id="{91B4DF8D-84FF-B642-9ACA-62931CB53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5F3E2-30A9-A843-B24F-72923D686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63452-578A-3A4A-BB56-4F52561D8ABD}" type="slidenum">
              <a:rPr lang="en-US" smtClean="0"/>
              <a:t>‹#›</a:t>
            </a:fld>
            <a:endParaRPr lang="en-US"/>
          </a:p>
        </p:txBody>
      </p:sp>
    </p:spTree>
    <p:extLst>
      <p:ext uri="{BB962C8B-B14F-4D97-AF65-F5344CB8AC3E}">
        <p14:creationId xmlns:p14="http://schemas.microsoft.com/office/powerpoint/2010/main" val="423798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AD1F-ACEF-D44F-A597-BE8098127620}"/>
              </a:ext>
            </a:extLst>
          </p:cNvPr>
          <p:cNvSpPr>
            <a:spLocks noGrp="1"/>
          </p:cNvSpPr>
          <p:nvPr>
            <p:ph type="ctrTitle"/>
          </p:nvPr>
        </p:nvSpPr>
        <p:spPr>
          <a:xfrm>
            <a:off x="1175657" y="887478"/>
            <a:ext cx="9144000" cy="2387600"/>
          </a:xfrm>
        </p:spPr>
        <p:txBody>
          <a:bodyPr>
            <a:normAutofit/>
          </a:bodyPr>
          <a:lstStyle/>
          <a:p>
            <a:r>
              <a:rPr lang="en-US" sz="2000" b="1" dirty="0"/>
              <a:t>Radiofrequency Ablation and Related Ultrasound-Guided Ablation Technologies for Treatment of Benign and Malignant Thyroid Disease: An International Multidisciplinary Consensus Statement of the American Head and Neck Society Endocrine Surgery Section with the Asia Pacific Society of Thyroid Surgery, </a:t>
            </a:r>
            <a:r>
              <a:rPr lang="en-US" sz="2000" b="1" dirty="0" err="1"/>
              <a:t>Associazione</a:t>
            </a:r>
            <a:r>
              <a:rPr lang="en-US" sz="2000" b="1" dirty="0"/>
              <a:t> Medici </a:t>
            </a:r>
            <a:r>
              <a:rPr lang="en-US" sz="2000" b="1" dirty="0" err="1"/>
              <a:t>Endocrinologi</a:t>
            </a:r>
            <a:r>
              <a:rPr lang="en-US" sz="2000" b="1" dirty="0"/>
              <a:t>, British Association of Endocrine and Thyroid Surgeons, European Thyroid Association, Italian Society of Endocrine Surgery Units, Korean Society of Thyroid Radiology, Latin American Thyroid Society, and Thyroid Nodules Therapies Association</a:t>
            </a:r>
            <a:br>
              <a:rPr lang="en-US" sz="2000" dirty="0"/>
            </a:br>
            <a:endParaRPr lang="en-US" sz="2000" dirty="0"/>
          </a:p>
        </p:txBody>
      </p:sp>
      <p:grpSp>
        <p:nvGrpSpPr>
          <p:cNvPr id="14" name="Group 13">
            <a:extLst>
              <a:ext uri="{FF2B5EF4-FFF2-40B4-BE49-F238E27FC236}">
                <a16:creationId xmlns:a16="http://schemas.microsoft.com/office/drawing/2014/main" id="{08695A07-A4CD-0340-97FC-C2C4C5851DCD}"/>
              </a:ext>
            </a:extLst>
          </p:cNvPr>
          <p:cNvGrpSpPr/>
          <p:nvPr/>
        </p:nvGrpSpPr>
        <p:grpSpPr>
          <a:xfrm>
            <a:off x="267654" y="2037267"/>
            <a:ext cx="6293671" cy="4858627"/>
            <a:chOff x="636430" y="2200080"/>
            <a:chExt cx="6293671" cy="4858627"/>
          </a:xfrm>
        </p:grpSpPr>
        <p:pic>
          <p:nvPicPr>
            <p:cNvPr id="5" name="Picture 4">
              <a:extLst>
                <a:ext uri="{FF2B5EF4-FFF2-40B4-BE49-F238E27FC236}">
                  <a16:creationId xmlns:a16="http://schemas.microsoft.com/office/drawing/2014/main" id="{09EA581B-73E5-E74C-AE05-4775305A0611}"/>
                </a:ext>
              </a:extLst>
            </p:cNvPr>
            <p:cNvPicPr>
              <a:picLocks noChangeAspect="1"/>
            </p:cNvPicPr>
            <p:nvPr/>
          </p:nvPicPr>
          <p:blipFill>
            <a:blip r:embed="rId2"/>
            <a:stretch>
              <a:fillRect/>
            </a:stretch>
          </p:blipFill>
          <p:spPr>
            <a:xfrm>
              <a:off x="636430" y="2200080"/>
              <a:ext cx="3089225" cy="3997821"/>
            </a:xfrm>
            <a:prstGeom prst="rect">
              <a:avLst/>
            </a:prstGeom>
          </p:spPr>
        </p:pic>
        <p:pic>
          <p:nvPicPr>
            <p:cNvPr id="7" name="Picture 6">
              <a:extLst>
                <a:ext uri="{FF2B5EF4-FFF2-40B4-BE49-F238E27FC236}">
                  <a16:creationId xmlns:a16="http://schemas.microsoft.com/office/drawing/2014/main" id="{C820D0EE-66AD-2946-A171-A7F547944DAC}"/>
                </a:ext>
              </a:extLst>
            </p:cNvPr>
            <p:cNvPicPr>
              <a:picLocks noChangeAspect="1"/>
            </p:cNvPicPr>
            <p:nvPr/>
          </p:nvPicPr>
          <p:blipFill>
            <a:blip r:embed="rId3"/>
            <a:stretch>
              <a:fillRect/>
            </a:stretch>
          </p:blipFill>
          <p:spPr>
            <a:xfrm>
              <a:off x="4950247" y="2903601"/>
              <a:ext cx="1979854" cy="2562164"/>
            </a:xfrm>
            <a:prstGeom prst="rect">
              <a:avLst/>
            </a:prstGeom>
          </p:spPr>
        </p:pic>
        <p:pic>
          <p:nvPicPr>
            <p:cNvPr id="9" name="Picture 8">
              <a:extLst>
                <a:ext uri="{FF2B5EF4-FFF2-40B4-BE49-F238E27FC236}">
                  <a16:creationId xmlns:a16="http://schemas.microsoft.com/office/drawing/2014/main" id="{D6D076EA-0101-8D4F-9560-B4D57FD3A5C7}"/>
                </a:ext>
              </a:extLst>
            </p:cNvPr>
            <p:cNvPicPr>
              <a:picLocks noChangeAspect="1"/>
            </p:cNvPicPr>
            <p:nvPr/>
          </p:nvPicPr>
          <p:blipFill>
            <a:blip r:embed="rId4"/>
            <a:stretch>
              <a:fillRect/>
            </a:stretch>
          </p:blipFill>
          <p:spPr>
            <a:xfrm>
              <a:off x="3159504" y="3255835"/>
              <a:ext cx="1776526" cy="1776526"/>
            </a:xfrm>
            <a:prstGeom prst="rect">
              <a:avLst/>
            </a:prstGeom>
          </p:spPr>
        </p:pic>
        <p:pic>
          <p:nvPicPr>
            <p:cNvPr id="11" name="Picture 10">
              <a:extLst>
                <a:ext uri="{FF2B5EF4-FFF2-40B4-BE49-F238E27FC236}">
                  <a16:creationId xmlns:a16="http://schemas.microsoft.com/office/drawing/2014/main" id="{20B92782-17CC-DE49-9898-888A1DD832F3}"/>
                </a:ext>
              </a:extLst>
            </p:cNvPr>
            <p:cNvPicPr>
              <a:picLocks noChangeAspect="1"/>
            </p:cNvPicPr>
            <p:nvPr/>
          </p:nvPicPr>
          <p:blipFill>
            <a:blip r:embed="rId5"/>
            <a:stretch>
              <a:fillRect/>
            </a:stretch>
          </p:blipFill>
          <p:spPr>
            <a:xfrm>
              <a:off x="1470622" y="5337095"/>
              <a:ext cx="1979854" cy="1721612"/>
            </a:xfrm>
            <a:prstGeom prst="rect">
              <a:avLst/>
            </a:prstGeom>
          </p:spPr>
        </p:pic>
      </p:grpSp>
      <p:pic>
        <p:nvPicPr>
          <p:cNvPr id="16" name="Picture 15">
            <a:extLst>
              <a:ext uri="{FF2B5EF4-FFF2-40B4-BE49-F238E27FC236}">
                <a16:creationId xmlns:a16="http://schemas.microsoft.com/office/drawing/2014/main" id="{4F744448-DFBA-D643-9900-635C63892A45}"/>
              </a:ext>
            </a:extLst>
          </p:cNvPr>
          <p:cNvPicPr>
            <a:picLocks noChangeAspect="1"/>
          </p:cNvPicPr>
          <p:nvPr/>
        </p:nvPicPr>
        <p:blipFill>
          <a:blip r:embed="rId6"/>
          <a:stretch>
            <a:fillRect/>
          </a:stretch>
        </p:blipFill>
        <p:spPr>
          <a:xfrm>
            <a:off x="5886525" y="4645226"/>
            <a:ext cx="2018405" cy="2856298"/>
          </a:xfrm>
          <a:prstGeom prst="rect">
            <a:avLst/>
          </a:prstGeom>
        </p:spPr>
      </p:pic>
      <p:pic>
        <p:nvPicPr>
          <p:cNvPr id="20" name="Picture 19">
            <a:extLst>
              <a:ext uri="{FF2B5EF4-FFF2-40B4-BE49-F238E27FC236}">
                <a16:creationId xmlns:a16="http://schemas.microsoft.com/office/drawing/2014/main" id="{2E4BF49D-7A5A-504B-8114-C78621C15C89}"/>
              </a:ext>
            </a:extLst>
          </p:cNvPr>
          <p:cNvPicPr>
            <a:picLocks noChangeAspect="1"/>
          </p:cNvPicPr>
          <p:nvPr/>
        </p:nvPicPr>
        <p:blipFill>
          <a:blip r:embed="rId7"/>
          <a:stretch>
            <a:fillRect/>
          </a:stretch>
        </p:blipFill>
        <p:spPr>
          <a:xfrm>
            <a:off x="6544554" y="3083387"/>
            <a:ext cx="1910163" cy="1561839"/>
          </a:xfrm>
          <a:prstGeom prst="rect">
            <a:avLst/>
          </a:prstGeom>
        </p:spPr>
      </p:pic>
      <p:pic>
        <p:nvPicPr>
          <p:cNvPr id="22" name="Picture 21">
            <a:extLst>
              <a:ext uri="{FF2B5EF4-FFF2-40B4-BE49-F238E27FC236}">
                <a16:creationId xmlns:a16="http://schemas.microsoft.com/office/drawing/2014/main" id="{7ED7205E-82FA-AE40-B67B-0C5768A01588}"/>
              </a:ext>
            </a:extLst>
          </p:cNvPr>
          <p:cNvPicPr>
            <a:picLocks noChangeAspect="1"/>
          </p:cNvPicPr>
          <p:nvPr/>
        </p:nvPicPr>
        <p:blipFill>
          <a:blip r:embed="rId8"/>
          <a:stretch>
            <a:fillRect/>
          </a:stretch>
        </p:blipFill>
        <p:spPr>
          <a:xfrm>
            <a:off x="8540020" y="3215968"/>
            <a:ext cx="2413000" cy="1054100"/>
          </a:xfrm>
          <a:prstGeom prst="rect">
            <a:avLst/>
          </a:prstGeom>
        </p:spPr>
      </p:pic>
      <p:pic>
        <p:nvPicPr>
          <p:cNvPr id="4" name="Picture 3">
            <a:extLst>
              <a:ext uri="{FF2B5EF4-FFF2-40B4-BE49-F238E27FC236}">
                <a16:creationId xmlns:a16="http://schemas.microsoft.com/office/drawing/2014/main" id="{93DE8271-2551-3641-B113-C0AB1E7810B4}"/>
              </a:ext>
            </a:extLst>
          </p:cNvPr>
          <p:cNvPicPr>
            <a:picLocks noChangeAspect="1"/>
          </p:cNvPicPr>
          <p:nvPr/>
        </p:nvPicPr>
        <p:blipFill>
          <a:blip r:embed="rId9"/>
          <a:stretch>
            <a:fillRect/>
          </a:stretch>
        </p:blipFill>
        <p:spPr>
          <a:xfrm>
            <a:off x="7372079" y="3414805"/>
            <a:ext cx="3810107" cy="4930726"/>
          </a:xfrm>
          <a:prstGeom prst="rect">
            <a:avLst/>
          </a:prstGeom>
        </p:spPr>
      </p:pic>
      <p:pic>
        <p:nvPicPr>
          <p:cNvPr id="8" name="Picture 7">
            <a:extLst>
              <a:ext uri="{FF2B5EF4-FFF2-40B4-BE49-F238E27FC236}">
                <a16:creationId xmlns:a16="http://schemas.microsoft.com/office/drawing/2014/main" id="{1AF9BDF8-9D86-2441-99EE-B9E49830B00A}"/>
              </a:ext>
            </a:extLst>
          </p:cNvPr>
          <p:cNvPicPr>
            <a:picLocks noChangeAspect="1"/>
          </p:cNvPicPr>
          <p:nvPr/>
        </p:nvPicPr>
        <p:blipFill>
          <a:blip r:embed="rId10"/>
          <a:stretch>
            <a:fillRect/>
          </a:stretch>
        </p:blipFill>
        <p:spPr>
          <a:xfrm>
            <a:off x="3654737" y="5034108"/>
            <a:ext cx="1776526" cy="1776526"/>
          </a:xfrm>
          <a:prstGeom prst="rect">
            <a:avLst/>
          </a:prstGeom>
        </p:spPr>
      </p:pic>
    </p:spTree>
    <p:extLst>
      <p:ext uri="{BB962C8B-B14F-4D97-AF65-F5344CB8AC3E}">
        <p14:creationId xmlns:p14="http://schemas.microsoft.com/office/powerpoint/2010/main" val="33097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44000A7-4D3D-184E-A533-2EDBF1D624A3}"/>
              </a:ext>
            </a:extLst>
          </p:cNvPr>
          <p:cNvPicPr>
            <a:picLocks noGrp="1" noChangeAspect="1"/>
          </p:cNvPicPr>
          <p:nvPr>
            <p:ph idx="1"/>
          </p:nvPr>
        </p:nvPicPr>
        <p:blipFill>
          <a:blip r:embed="rId2"/>
          <a:stretch>
            <a:fillRect/>
          </a:stretch>
        </p:blipFill>
        <p:spPr>
          <a:xfrm>
            <a:off x="1591056" y="313815"/>
            <a:ext cx="7644384" cy="6257238"/>
          </a:xfrm>
        </p:spPr>
      </p:pic>
      <p:pic>
        <p:nvPicPr>
          <p:cNvPr id="4" name="Picture 3">
            <a:extLst>
              <a:ext uri="{FF2B5EF4-FFF2-40B4-BE49-F238E27FC236}">
                <a16:creationId xmlns:a16="http://schemas.microsoft.com/office/drawing/2014/main" id="{1241E4D7-7354-DE49-9918-B9D851CE4225}"/>
              </a:ext>
            </a:extLst>
          </p:cNvPr>
          <p:cNvPicPr>
            <a:picLocks noChangeAspect="1"/>
          </p:cNvPicPr>
          <p:nvPr/>
        </p:nvPicPr>
        <p:blipFill>
          <a:blip r:embed="rId3"/>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80199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53AD20-6134-0546-8B0C-F0038FDB8C74}"/>
              </a:ext>
            </a:extLst>
          </p:cNvPr>
          <p:cNvPicPr>
            <a:picLocks noChangeAspect="1"/>
          </p:cNvPicPr>
          <p:nvPr/>
        </p:nvPicPr>
        <p:blipFill>
          <a:blip r:embed="rId2"/>
          <a:stretch>
            <a:fillRect/>
          </a:stretch>
        </p:blipFill>
        <p:spPr>
          <a:xfrm>
            <a:off x="10292041" y="4984781"/>
            <a:ext cx="1899959" cy="1799432"/>
          </a:xfrm>
          <a:prstGeom prst="rect">
            <a:avLst/>
          </a:prstGeom>
        </p:spPr>
      </p:pic>
      <p:pic>
        <p:nvPicPr>
          <p:cNvPr id="8" name="Content Placeholder 7">
            <a:extLst>
              <a:ext uri="{FF2B5EF4-FFF2-40B4-BE49-F238E27FC236}">
                <a16:creationId xmlns:a16="http://schemas.microsoft.com/office/drawing/2014/main" id="{0BB67AA4-42A3-8B4C-B96F-68AD7E21B223}"/>
              </a:ext>
            </a:extLst>
          </p:cNvPr>
          <p:cNvPicPr>
            <a:picLocks noGrp="1" noChangeAspect="1"/>
          </p:cNvPicPr>
          <p:nvPr>
            <p:ph idx="1"/>
          </p:nvPr>
        </p:nvPicPr>
        <p:blipFill>
          <a:blip r:embed="rId3"/>
          <a:stretch>
            <a:fillRect/>
          </a:stretch>
        </p:blipFill>
        <p:spPr>
          <a:xfrm>
            <a:off x="3072384" y="206805"/>
            <a:ext cx="5303520" cy="6655656"/>
          </a:xfrm>
        </p:spPr>
      </p:pic>
    </p:spTree>
    <p:extLst>
      <p:ext uri="{BB962C8B-B14F-4D97-AF65-F5344CB8AC3E}">
        <p14:creationId xmlns:p14="http://schemas.microsoft.com/office/powerpoint/2010/main" val="81577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9C21-C48B-AC49-8C9D-15D5971E066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1D56A1C-81FC-5142-8D0C-6B4F05AA3B52}"/>
              </a:ext>
            </a:extLst>
          </p:cNvPr>
          <p:cNvSpPr>
            <a:spLocks noGrp="1"/>
          </p:cNvSpPr>
          <p:nvPr>
            <p:ph idx="1"/>
          </p:nvPr>
        </p:nvSpPr>
        <p:spPr/>
        <p:txBody>
          <a:bodyPr/>
          <a:lstStyle/>
          <a:p>
            <a:r>
              <a:rPr lang="en-US" dirty="0"/>
              <a:t>Technique</a:t>
            </a:r>
          </a:p>
          <a:p>
            <a:pPr lvl="1"/>
            <a:r>
              <a:rPr lang="en-US" dirty="0"/>
              <a:t>RFA</a:t>
            </a:r>
          </a:p>
          <a:p>
            <a:pPr lvl="1"/>
            <a:r>
              <a:rPr lang="en-US" dirty="0"/>
              <a:t>Technique/equipment considerations</a:t>
            </a:r>
          </a:p>
          <a:p>
            <a:pPr lvl="1"/>
            <a:r>
              <a:rPr lang="en-US" dirty="0"/>
              <a:t>LTA</a:t>
            </a:r>
          </a:p>
          <a:p>
            <a:pPr lvl="1"/>
            <a:r>
              <a:rPr lang="en-US" dirty="0"/>
              <a:t>MWA</a:t>
            </a:r>
          </a:p>
          <a:p>
            <a:pPr lvl="1"/>
            <a:r>
              <a:rPr lang="en-US" dirty="0"/>
              <a:t>HIFU</a:t>
            </a:r>
          </a:p>
          <a:p>
            <a:pPr lvl="1"/>
            <a:r>
              <a:rPr lang="en-US" dirty="0"/>
              <a:t>EA</a:t>
            </a:r>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49154B87-8A79-9B44-AA51-09AE9083A6E2}"/>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77112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A18A-A9EE-1C41-BB28-449A881C52A0}"/>
              </a:ext>
            </a:extLst>
          </p:cNvPr>
          <p:cNvSpPr>
            <a:spLocks noGrp="1"/>
          </p:cNvSpPr>
          <p:nvPr>
            <p:ph type="title"/>
          </p:nvPr>
        </p:nvSpPr>
        <p:spPr/>
        <p:txBody>
          <a:bodyPr/>
          <a:lstStyle/>
          <a:p>
            <a:r>
              <a:rPr lang="en-US" dirty="0"/>
              <a:t>Best Practice Recommendations: Technique</a:t>
            </a:r>
          </a:p>
        </p:txBody>
      </p:sp>
      <p:sp>
        <p:nvSpPr>
          <p:cNvPr id="3" name="Content Placeholder 2">
            <a:extLst>
              <a:ext uri="{FF2B5EF4-FFF2-40B4-BE49-F238E27FC236}">
                <a16:creationId xmlns:a16="http://schemas.microsoft.com/office/drawing/2014/main" id="{8118FA03-83F6-3B48-B8DD-6C6C9481F2A6}"/>
              </a:ext>
            </a:extLst>
          </p:cNvPr>
          <p:cNvSpPr>
            <a:spLocks noGrp="1"/>
          </p:cNvSpPr>
          <p:nvPr>
            <p:ph idx="1"/>
          </p:nvPr>
        </p:nvSpPr>
        <p:spPr/>
        <p:txBody>
          <a:bodyPr>
            <a:normAutofit/>
          </a:bodyPr>
          <a:lstStyle/>
          <a:p>
            <a:r>
              <a:rPr lang="en-US" i="1" dirty="0"/>
              <a:t>Recommendation 6**:</a:t>
            </a:r>
            <a:r>
              <a:rPr lang="en-US" dirty="0"/>
              <a:t> When patient co-morbidities and disposition permit, performance of US-guided ablation procedures under local anesthesia allows for monitoring of peri-procedural complications.</a:t>
            </a:r>
            <a:endParaRPr lang="en-US" i="1" dirty="0"/>
          </a:p>
          <a:p>
            <a:r>
              <a:rPr lang="en-US" i="1" dirty="0"/>
              <a:t>Recommendation 7: </a:t>
            </a:r>
            <a:r>
              <a:rPr lang="en-US" dirty="0" err="1"/>
              <a:t>Hydrodissection</a:t>
            </a:r>
            <a:r>
              <a:rPr lang="en-US" dirty="0"/>
              <a:t> creates distance between the target lesion and vital structures, thereby minimizing patient discomfort and reducing unintended thermal spread.</a:t>
            </a:r>
          </a:p>
          <a:p>
            <a:pPr marL="0" indent="0">
              <a:buNone/>
            </a:pPr>
            <a:br>
              <a:rPr lang="en-US" i="1" dirty="0"/>
            </a:br>
            <a:endParaRPr lang="en-US" dirty="0"/>
          </a:p>
        </p:txBody>
      </p:sp>
      <p:pic>
        <p:nvPicPr>
          <p:cNvPr id="4" name="Picture 3">
            <a:extLst>
              <a:ext uri="{FF2B5EF4-FFF2-40B4-BE49-F238E27FC236}">
                <a16:creationId xmlns:a16="http://schemas.microsoft.com/office/drawing/2014/main" id="{90B035F5-C766-5746-B5A2-F2BBC066FF0C}"/>
              </a:ext>
            </a:extLst>
          </p:cNvPr>
          <p:cNvPicPr>
            <a:picLocks noChangeAspect="1"/>
          </p:cNvPicPr>
          <p:nvPr/>
        </p:nvPicPr>
        <p:blipFill>
          <a:blip r:embed="rId2"/>
          <a:stretch>
            <a:fillRect/>
          </a:stretch>
        </p:blipFill>
        <p:spPr>
          <a:xfrm>
            <a:off x="10292041" y="4984781"/>
            <a:ext cx="1899959" cy="1799432"/>
          </a:xfrm>
          <a:prstGeom prst="rect">
            <a:avLst/>
          </a:prstGeom>
        </p:spPr>
      </p:pic>
      <p:sp>
        <p:nvSpPr>
          <p:cNvPr id="5" name="TextBox 4">
            <a:extLst>
              <a:ext uri="{FF2B5EF4-FFF2-40B4-BE49-F238E27FC236}">
                <a16:creationId xmlns:a16="http://schemas.microsoft.com/office/drawing/2014/main" id="{3800D67A-B1B7-D641-B067-F3E7A490A0D3}"/>
              </a:ext>
            </a:extLst>
          </p:cNvPr>
          <p:cNvSpPr txBox="1"/>
          <p:nvPr/>
        </p:nvSpPr>
        <p:spPr>
          <a:xfrm>
            <a:off x="5167532" y="5095593"/>
            <a:ext cx="5453576" cy="923330"/>
          </a:xfrm>
          <a:prstGeom prst="rect">
            <a:avLst/>
          </a:prstGeom>
          <a:noFill/>
        </p:spPr>
        <p:txBody>
          <a:bodyPr wrap="square" rtlCol="0">
            <a:spAutoFit/>
          </a:bodyPr>
          <a:lstStyle/>
          <a:p>
            <a:r>
              <a:rPr lang="en-US" dirty="0"/>
              <a:t>**</a:t>
            </a:r>
            <a:r>
              <a:rPr lang="en-US" i="1" dirty="0"/>
              <a:t>Indicates statement was borderline for meeting consensus among author voting panel. 3 of 39 voting authors voted “neutral” or “disagree.”</a:t>
            </a:r>
            <a:r>
              <a:rPr lang="en-US" dirty="0"/>
              <a:t> </a:t>
            </a:r>
          </a:p>
        </p:txBody>
      </p:sp>
    </p:spTree>
    <p:extLst>
      <p:ext uri="{BB962C8B-B14F-4D97-AF65-F5344CB8AC3E}">
        <p14:creationId xmlns:p14="http://schemas.microsoft.com/office/powerpoint/2010/main" val="25466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B6DB9C-6AC2-CE47-BE2A-99B941997E52}"/>
              </a:ext>
            </a:extLst>
          </p:cNvPr>
          <p:cNvPicPr>
            <a:picLocks noChangeAspect="1"/>
          </p:cNvPicPr>
          <p:nvPr/>
        </p:nvPicPr>
        <p:blipFill>
          <a:blip r:embed="rId2"/>
          <a:stretch>
            <a:fillRect/>
          </a:stretch>
        </p:blipFill>
        <p:spPr>
          <a:xfrm>
            <a:off x="10292041" y="5003069"/>
            <a:ext cx="1899959" cy="1799432"/>
          </a:xfrm>
          <a:prstGeom prst="rect">
            <a:avLst/>
          </a:prstGeom>
        </p:spPr>
      </p:pic>
      <p:sp>
        <p:nvSpPr>
          <p:cNvPr id="2" name="Title 1">
            <a:extLst>
              <a:ext uri="{FF2B5EF4-FFF2-40B4-BE49-F238E27FC236}">
                <a16:creationId xmlns:a16="http://schemas.microsoft.com/office/drawing/2014/main" id="{78AA96C1-AC92-214E-8F14-29763443EDAA}"/>
              </a:ext>
            </a:extLst>
          </p:cNvPr>
          <p:cNvSpPr>
            <a:spLocks noGrp="1"/>
          </p:cNvSpPr>
          <p:nvPr>
            <p:ph type="title"/>
          </p:nvPr>
        </p:nvSpPr>
        <p:spPr/>
        <p:txBody>
          <a:bodyPr/>
          <a:lstStyle/>
          <a:p>
            <a:r>
              <a:rPr lang="en-US" dirty="0"/>
              <a:t>Best Practice Recommendations: Technique</a:t>
            </a:r>
          </a:p>
        </p:txBody>
      </p:sp>
      <p:sp>
        <p:nvSpPr>
          <p:cNvPr id="3" name="Content Placeholder 2">
            <a:extLst>
              <a:ext uri="{FF2B5EF4-FFF2-40B4-BE49-F238E27FC236}">
                <a16:creationId xmlns:a16="http://schemas.microsoft.com/office/drawing/2014/main" id="{73051589-8788-2143-9364-EA04D6E4CCCE}"/>
              </a:ext>
            </a:extLst>
          </p:cNvPr>
          <p:cNvSpPr>
            <a:spLocks noGrp="1"/>
          </p:cNvSpPr>
          <p:nvPr>
            <p:ph idx="1"/>
          </p:nvPr>
        </p:nvSpPr>
        <p:spPr/>
        <p:txBody>
          <a:bodyPr>
            <a:normAutofit lnSpcReduction="10000"/>
          </a:bodyPr>
          <a:lstStyle/>
          <a:p>
            <a:r>
              <a:rPr lang="en-US" i="1" dirty="0"/>
              <a:t>Recommendation 8a: </a:t>
            </a:r>
            <a:r>
              <a:rPr lang="en-US" dirty="0"/>
              <a:t>In performance of RFA, utilization of the moving shot technique via the trans-isthmic approach and delivery of energy only when the needle tip is visualized by US is paramount to effective ablation. </a:t>
            </a:r>
          </a:p>
          <a:p>
            <a:r>
              <a:rPr lang="en-US" i="1" dirty="0"/>
              <a:t>Recommendation 8b. </a:t>
            </a:r>
            <a:r>
              <a:rPr lang="en-US" dirty="0"/>
              <a:t>The moving shot technique via the trans-isthmic approach minimizes inadvertent thermal injury to surrounding critical structures.</a:t>
            </a:r>
          </a:p>
          <a:p>
            <a:r>
              <a:rPr lang="en-US" i="1" dirty="0"/>
              <a:t>Recommendation 9: </a:t>
            </a:r>
            <a:r>
              <a:rPr lang="en-US" dirty="0"/>
              <a:t>Continuous patient vital sign monitoring is not universally required for all ablation techniques; however established guidelines for procedural sedation in adults should be followed if sedation is administered.</a:t>
            </a:r>
            <a:r>
              <a:rPr lang="en-US" i="1" dirty="0"/>
              <a:t> </a:t>
            </a:r>
            <a:endParaRPr lang="en-US" dirty="0"/>
          </a:p>
          <a:p>
            <a:endParaRPr lang="en-US" dirty="0"/>
          </a:p>
        </p:txBody>
      </p:sp>
    </p:spTree>
    <p:extLst>
      <p:ext uri="{BB962C8B-B14F-4D97-AF65-F5344CB8AC3E}">
        <p14:creationId xmlns:p14="http://schemas.microsoft.com/office/powerpoint/2010/main" val="321268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1C2125C-4621-8445-98B1-522A2A1088B1}"/>
              </a:ext>
            </a:extLst>
          </p:cNvPr>
          <p:cNvPicPr>
            <a:picLocks noGrp="1" noChangeAspect="1"/>
          </p:cNvPicPr>
          <p:nvPr>
            <p:ph idx="1"/>
          </p:nvPr>
        </p:nvPicPr>
        <p:blipFill>
          <a:blip r:embed="rId2"/>
          <a:stretch>
            <a:fillRect/>
          </a:stretch>
        </p:blipFill>
        <p:spPr>
          <a:xfrm>
            <a:off x="1969608" y="332802"/>
            <a:ext cx="7137816" cy="5656042"/>
          </a:xfrm>
        </p:spPr>
      </p:pic>
      <p:pic>
        <p:nvPicPr>
          <p:cNvPr id="5" name="Picture 4">
            <a:extLst>
              <a:ext uri="{FF2B5EF4-FFF2-40B4-BE49-F238E27FC236}">
                <a16:creationId xmlns:a16="http://schemas.microsoft.com/office/drawing/2014/main" id="{1E749452-5960-7F46-A92B-B75FC1BAC770}"/>
              </a:ext>
            </a:extLst>
          </p:cNvPr>
          <p:cNvPicPr>
            <a:picLocks noChangeAspect="1"/>
          </p:cNvPicPr>
          <p:nvPr/>
        </p:nvPicPr>
        <p:blipFill>
          <a:blip r:embed="rId3"/>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46544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7E2E31-501C-A245-B24A-A8F2A5BC4470}"/>
              </a:ext>
            </a:extLst>
          </p:cNvPr>
          <p:cNvPicPr>
            <a:picLocks noGrp="1" noChangeAspect="1"/>
          </p:cNvPicPr>
          <p:nvPr>
            <p:ph idx="1"/>
          </p:nvPr>
        </p:nvPicPr>
        <p:blipFill>
          <a:blip r:embed="rId2"/>
          <a:stretch>
            <a:fillRect/>
          </a:stretch>
        </p:blipFill>
        <p:spPr>
          <a:xfrm>
            <a:off x="3106057" y="215520"/>
            <a:ext cx="5080000" cy="6432140"/>
          </a:xfrm>
        </p:spPr>
      </p:pic>
      <p:pic>
        <p:nvPicPr>
          <p:cNvPr id="4" name="Picture 3">
            <a:extLst>
              <a:ext uri="{FF2B5EF4-FFF2-40B4-BE49-F238E27FC236}">
                <a16:creationId xmlns:a16="http://schemas.microsoft.com/office/drawing/2014/main" id="{26AE16FA-CF81-004C-AA33-8F54440A3B6D}"/>
              </a:ext>
            </a:extLst>
          </p:cNvPr>
          <p:cNvPicPr>
            <a:picLocks noChangeAspect="1"/>
          </p:cNvPicPr>
          <p:nvPr/>
        </p:nvPicPr>
        <p:blipFill>
          <a:blip r:embed="rId3"/>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58985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1FBE-D7B9-3B42-AD48-821ABD3F43F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3D45694-FECF-7F49-9330-2AE5C280EC41}"/>
              </a:ext>
            </a:extLst>
          </p:cNvPr>
          <p:cNvSpPr>
            <a:spLocks noGrp="1"/>
          </p:cNvSpPr>
          <p:nvPr>
            <p:ph idx="1"/>
          </p:nvPr>
        </p:nvSpPr>
        <p:spPr/>
        <p:txBody>
          <a:bodyPr/>
          <a:lstStyle/>
          <a:p>
            <a:r>
              <a:rPr lang="en-US" dirty="0"/>
              <a:t>Post-procedural considerations</a:t>
            </a:r>
          </a:p>
          <a:p>
            <a:pPr lvl="1"/>
            <a:r>
              <a:rPr lang="en-US" dirty="0"/>
              <a:t>Acute post-procedure management</a:t>
            </a:r>
          </a:p>
          <a:p>
            <a:pPr lvl="1"/>
            <a:r>
              <a:rPr lang="en-US" dirty="0"/>
              <a:t>Extended follow-up</a:t>
            </a:r>
          </a:p>
          <a:p>
            <a:endParaRPr lang="en-US" dirty="0"/>
          </a:p>
        </p:txBody>
      </p:sp>
      <p:pic>
        <p:nvPicPr>
          <p:cNvPr id="4" name="Picture 3">
            <a:extLst>
              <a:ext uri="{FF2B5EF4-FFF2-40B4-BE49-F238E27FC236}">
                <a16:creationId xmlns:a16="http://schemas.microsoft.com/office/drawing/2014/main" id="{C13211B8-BE92-924B-905D-FE31AC229B87}"/>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20767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74BBFD-2515-354D-8D01-03355E0A3999}"/>
              </a:ext>
            </a:extLst>
          </p:cNvPr>
          <p:cNvPicPr>
            <a:picLocks noChangeAspect="1"/>
          </p:cNvPicPr>
          <p:nvPr/>
        </p:nvPicPr>
        <p:blipFill>
          <a:blip r:embed="rId2"/>
          <a:stretch>
            <a:fillRect/>
          </a:stretch>
        </p:blipFill>
        <p:spPr>
          <a:xfrm>
            <a:off x="10292041" y="4984781"/>
            <a:ext cx="1899959" cy="1799432"/>
          </a:xfrm>
          <a:prstGeom prst="rect">
            <a:avLst/>
          </a:prstGeom>
        </p:spPr>
      </p:pic>
      <p:sp>
        <p:nvSpPr>
          <p:cNvPr id="2" name="Title 1">
            <a:extLst>
              <a:ext uri="{FF2B5EF4-FFF2-40B4-BE49-F238E27FC236}">
                <a16:creationId xmlns:a16="http://schemas.microsoft.com/office/drawing/2014/main" id="{9738A3E9-3078-A14E-AD02-78CEE6E38E62}"/>
              </a:ext>
            </a:extLst>
          </p:cNvPr>
          <p:cNvSpPr>
            <a:spLocks noGrp="1"/>
          </p:cNvSpPr>
          <p:nvPr>
            <p:ph type="title"/>
          </p:nvPr>
        </p:nvSpPr>
        <p:spPr/>
        <p:txBody>
          <a:bodyPr/>
          <a:lstStyle/>
          <a:p>
            <a:r>
              <a:rPr lang="en-US" dirty="0"/>
              <a:t>Best Practice Recommendations: Post-procedural Considerations</a:t>
            </a:r>
          </a:p>
        </p:txBody>
      </p:sp>
      <p:sp>
        <p:nvSpPr>
          <p:cNvPr id="3" name="Content Placeholder 2">
            <a:extLst>
              <a:ext uri="{FF2B5EF4-FFF2-40B4-BE49-F238E27FC236}">
                <a16:creationId xmlns:a16="http://schemas.microsoft.com/office/drawing/2014/main" id="{189FB6DA-E3E6-6040-BD83-1CD12B1FFC4E}"/>
              </a:ext>
            </a:extLst>
          </p:cNvPr>
          <p:cNvSpPr>
            <a:spLocks noGrp="1"/>
          </p:cNvSpPr>
          <p:nvPr>
            <p:ph idx="1"/>
          </p:nvPr>
        </p:nvSpPr>
        <p:spPr/>
        <p:txBody>
          <a:bodyPr/>
          <a:lstStyle/>
          <a:p>
            <a:r>
              <a:rPr lang="en-US" i="1" dirty="0"/>
              <a:t>Recommendation 10:</a:t>
            </a:r>
            <a:r>
              <a:rPr lang="en-US" dirty="0"/>
              <a:t> Immediate clinical and ultrasonographic assessment of acute complications following thermal ablation is required.</a:t>
            </a:r>
          </a:p>
          <a:p>
            <a:r>
              <a:rPr lang="en-US" i="1" dirty="0"/>
              <a:t>Recommendation 11a: </a:t>
            </a:r>
            <a:r>
              <a:rPr lang="en-US" dirty="0"/>
              <a:t>Subjective voice assessment should be undertaken by the treating physician following ablation in any candidate.</a:t>
            </a:r>
            <a:r>
              <a:rPr lang="en-US" i="1" dirty="0"/>
              <a:t> </a:t>
            </a:r>
            <a:endParaRPr lang="en-US" dirty="0"/>
          </a:p>
          <a:p>
            <a:r>
              <a:rPr lang="en-US" i="1" dirty="0"/>
              <a:t>Recommendation 11b: </a:t>
            </a:r>
            <a:r>
              <a:rPr lang="en-US" dirty="0"/>
              <a:t>Changes in voice compared with the pre-operative status reported by the patient or detected by the physician require laryngeal evaluation with assessment of vocal fold mobility.</a:t>
            </a:r>
          </a:p>
          <a:p>
            <a:endParaRPr lang="en-US" dirty="0"/>
          </a:p>
        </p:txBody>
      </p:sp>
    </p:spTree>
    <p:extLst>
      <p:ext uri="{BB962C8B-B14F-4D97-AF65-F5344CB8AC3E}">
        <p14:creationId xmlns:p14="http://schemas.microsoft.com/office/powerpoint/2010/main" val="271152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B24B3D7-E56E-2A4F-A936-7A15BD96D5C3}"/>
              </a:ext>
            </a:extLst>
          </p:cNvPr>
          <p:cNvPicPr>
            <a:picLocks noGrp="1" noChangeAspect="1"/>
          </p:cNvPicPr>
          <p:nvPr>
            <p:ph idx="1"/>
          </p:nvPr>
        </p:nvPicPr>
        <p:blipFill>
          <a:blip r:embed="rId2"/>
          <a:stretch>
            <a:fillRect/>
          </a:stretch>
        </p:blipFill>
        <p:spPr>
          <a:xfrm>
            <a:off x="2029968" y="434998"/>
            <a:ext cx="6986016" cy="6127400"/>
          </a:xfrm>
        </p:spPr>
      </p:pic>
      <p:pic>
        <p:nvPicPr>
          <p:cNvPr id="10" name="Picture 9">
            <a:extLst>
              <a:ext uri="{FF2B5EF4-FFF2-40B4-BE49-F238E27FC236}">
                <a16:creationId xmlns:a16="http://schemas.microsoft.com/office/drawing/2014/main" id="{297FBDFA-1857-A948-B8A5-132451070138}"/>
              </a:ext>
            </a:extLst>
          </p:cNvPr>
          <p:cNvPicPr>
            <a:picLocks noChangeAspect="1"/>
          </p:cNvPicPr>
          <p:nvPr/>
        </p:nvPicPr>
        <p:blipFill>
          <a:blip r:embed="rId3"/>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96284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07D-CF29-5B46-B2FD-DD6B5DE171F8}"/>
              </a:ext>
            </a:extLst>
          </p:cNvPr>
          <p:cNvSpPr>
            <a:spLocks noGrp="1"/>
          </p:cNvSpPr>
          <p:nvPr>
            <p:ph type="title"/>
          </p:nvPr>
        </p:nvSpPr>
        <p:spPr/>
        <p:txBody>
          <a:bodyPr/>
          <a:lstStyle/>
          <a:p>
            <a:r>
              <a:rPr lang="en-US" dirty="0"/>
              <a:t>Author Panel</a:t>
            </a:r>
          </a:p>
        </p:txBody>
      </p:sp>
      <p:sp>
        <p:nvSpPr>
          <p:cNvPr id="3" name="Content Placeholder 2">
            <a:extLst>
              <a:ext uri="{FF2B5EF4-FFF2-40B4-BE49-F238E27FC236}">
                <a16:creationId xmlns:a16="http://schemas.microsoft.com/office/drawing/2014/main" id="{ABA9958E-039C-C445-A9B5-460084948F8B}"/>
              </a:ext>
            </a:extLst>
          </p:cNvPr>
          <p:cNvSpPr>
            <a:spLocks noGrp="1"/>
          </p:cNvSpPr>
          <p:nvPr>
            <p:ph idx="1"/>
          </p:nvPr>
        </p:nvSpPr>
        <p:spPr>
          <a:xfrm>
            <a:off x="838200" y="1690689"/>
            <a:ext cx="9808030" cy="4434340"/>
          </a:xfrm>
        </p:spPr>
        <p:txBody>
          <a:bodyPr>
            <a:normAutofit/>
          </a:bodyPr>
          <a:lstStyle/>
          <a:p>
            <a:pPr marL="0" indent="0">
              <a:buNone/>
            </a:pPr>
            <a:r>
              <a:rPr lang="en-US" dirty="0"/>
              <a:t>Lisa A Orloff, Julia E Noel, Brendan C Stack, Jr., Marika D Russell, Peter </a:t>
            </a:r>
            <a:r>
              <a:rPr lang="en-US" dirty="0" err="1"/>
              <a:t>Angelos</a:t>
            </a:r>
            <a:r>
              <a:rPr lang="en-US" dirty="0"/>
              <a:t>, Jung Hwan </a:t>
            </a:r>
            <a:r>
              <a:rPr lang="en-US" dirty="0" err="1"/>
              <a:t>Baek</a:t>
            </a:r>
            <a:r>
              <a:rPr lang="en-US" dirty="0"/>
              <a:t>, Kevin </a:t>
            </a:r>
            <a:r>
              <a:rPr lang="en-US" dirty="0" err="1"/>
              <a:t>Brumund</a:t>
            </a:r>
            <a:r>
              <a:rPr lang="en-US" dirty="0"/>
              <a:t>, Feng-Yu Chiang, Mary Beth Cunnane, Louise Davies, Andrea </a:t>
            </a:r>
            <a:r>
              <a:rPr lang="en-US" dirty="0" err="1"/>
              <a:t>Frasoldati</a:t>
            </a:r>
            <a:r>
              <a:rPr lang="en-US" dirty="0"/>
              <a:t>,  Laszlo </a:t>
            </a:r>
            <a:r>
              <a:rPr lang="en-US" dirty="0" err="1"/>
              <a:t>Hegedüs</a:t>
            </a:r>
            <a:r>
              <a:rPr lang="en-US" dirty="0"/>
              <a:t>, Ayaka J Iwata,  Emad </a:t>
            </a:r>
            <a:r>
              <a:rPr lang="en-US" dirty="0" err="1"/>
              <a:t>Kandil</a:t>
            </a:r>
            <a:r>
              <a:rPr lang="en-US" dirty="0"/>
              <a:t>,  Jennifer </a:t>
            </a:r>
            <a:r>
              <a:rPr lang="en-US" dirty="0" err="1"/>
              <a:t>Kuo</a:t>
            </a:r>
            <a:r>
              <a:rPr lang="en-US" dirty="0"/>
              <a:t>, Celestino Lombardi, Mark </a:t>
            </a:r>
            <a:r>
              <a:rPr lang="en-US" dirty="0" err="1"/>
              <a:t>Lupo</a:t>
            </a:r>
            <a:r>
              <a:rPr lang="en-US" dirty="0"/>
              <a:t>, Ana Luiza Maia, Bryan McIver, Dong </a:t>
            </a:r>
            <a:r>
              <a:rPr lang="en-US" dirty="0" err="1"/>
              <a:t>Gyu</a:t>
            </a:r>
            <a:r>
              <a:rPr lang="en-US" dirty="0"/>
              <a:t> Na, Roberto </a:t>
            </a:r>
            <a:r>
              <a:rPr lang="en-US" dirty="0" err="1"/>
              <a:t>Novizio</a:t>
            </a:r>
            <a:r>
              <a:rPr lang="en-US" dirty="0"/>
              <a:t>, Enrico </a:t>
            </a:r>
            <a:r>
              <a:rPr lang="en-US" dirty="0" err="1"/>
              <a:t>Papini</a:t>
            </a:r>
            <a:r>
              <a:rPr lang="en-US" dirty="0"/>
              <a:t>, </a:t>
            </a:r>
            <a:r>
              <a:rPr lang="en-US" dirty="0" err="1"/>
              <a:t>Kepal</a:t>
            </a:r>
            <a:r>
              <a:rPr lang="en-US" dirty="0"/>
              <a:t> N Patel, Leonardo Rangel, Jonathon O Russell, Jennifer Shin, Maisie </a:t>
            </a:r>
            <a:r>
              <a:rPr lang="en-US" dirty="0" err="1"/>
              <a:t>Shindo</a:t>
            </a:r>
            <a:r>
              <a:rPr lang="en-US" dirty="0"/>
              <a:t>, David </a:t>
            </a:r>
            <a:r>
              <a:rPr lang="en-US" dirty="0" err="1"/>
              <a:t>Shonka</a:t>
            </a:r>
            <a:r>
              <a:rPr lang="en-US" dirty="0"/>
              <a:t>, Amanda S </a:t>
            </a:r>
            <a:r>
              <a:rPr lang="en-US" dirty="0" err="1"/>
              <a:t>Karcioglu</a:t>
            </a:r>
            <a:r>
              <a:rPr lang="en-US" dirty="0"/>
              <a:t>, Catherine Sinclair, Michael Singer, Stefano </a:t>
            </a:r>
            <a:r>
              <a:rPr lang="en-US" dirty="0" err="1"/>
              <a:t>Spiezia</a:t>
            </a:r>
            <a:r>
              <a:rPr lang="en-US" dirty="0"/>
              <a:t>, Jose </a:t>
            </a:r>
            <a:r>
              <a:rPr lang="en-US" dirty="0" err="1"/>
              <a:t>Higino</a:t>
            </a:r>
            <a:r>
              <a:rPr lang="en-US" dirty="0"/>
              <a:t> </a:t>
            </a:r>
            <a:r>
              <a:rPr lang="en-US" dirty="0" err="1"/>
              <a:t>Steck</a:t>
            </a:r>
            <a:r>
              <a:rPr lang="en-US" dirty="0"/>
              <a:t>, David Steward,  Kyung Tae, Neil Tolley, Roberto </a:t>
            </a:r>
            <a:r>
              <a:rPr lang="en-US" dirty="0" err="1"/>
              <a:t>Valcavi</a:t>
            </a:r>
            <a:r>
              <a:rPr lang="en-US" dirty="0"/>
              <a:t>, Ralph P </a:t>
            </a:r>
            <a:r>
              <a:rPr lang="en-US" dirty="0" err="1"/>
              <a:t>Tufano</a:t>
            </a:r>
            <a:r>
              <a:rPr lang="en-US" dirty="0"/>
              <a:t>, R Michael Tuttle, </a:t>
            </a:r>
            <a:r>
              <a:rPr lang="en-US" dirty="0" err="1"/>
              <a:t>Erivelto</a:t>
            </a:r>
            <a:r>
              <a:rPr lang="en-US" dirty="0"/>
              <a:t> Volpi,  Che Wei Wu, Gregory W Randolph</a:t>
            </a:r>
          </a:p>
        </p:txBody>
      </p:sp>
      <p:pic>
        <p:nvPicPr>
          <p:cNvPr id="6" name="Picture 5">
            <a:extLst>
              <a:ext uri="{FF2B5EF4-FFF2-40B4-BE49-F238E27FC236}">
                <a16:creationId xmlns:a16="http://schemas.microsoft.com/office/drawing/2014/main" id="{A89B2713-E1BC-4548-8AA3-C713461F8D9B}"/>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10474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8E16-3B63-E742-B550-6DB9C3A0A95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E027FB3-EBE8-6C4B-91AD-DDC70553F841}"/>
              </a:ext>
            </a:extLst>
          </p:cNvPr>
          <p:cNvSpPr>
            <a:spLocks noGrp="1"/>
          </p:cNvSpPr>
          <p:nvPr>
            <p:ph idx="1"/>
          </p:nvPr>
        </p:nvSpPr>
        <p:spPr/>
        <p:txBody>
          <a:bodyPr/>
          <a:lstStyle/>
          <a:p>
            <a:r>
              <a:rPr lang="en-US" dirty="0"/>
              <a:t>Efficacy/Outcomes</a:t>
            </a:r>
          </a:p>
          <a:p>
            <a:pPr lvl="1"/>
            <a:r>
              <a:rPr lang="en-US" dirty="0"/>
              <a:t>Measures of success</a:t>
            </a:r>
          </a:p>
          <a:p>
            <a:pPr lvl="2"/>
            <a:r>
              <a:rPr lang="en-US" dirty="0"/>
              <a:t>Benign disease</a:t>
            </a:r>
          </a:p>
          <a:p>
            <a:pPr lvl="2"/>
            <a:r>
              <a:rPr lang="en-US" dirty="0"/>
              <a:t>Malignant disease</a:t>
            </a:r>
          </a:p>
          <a:p>
            <a:pPr lvl="1"/>
            <a:r>
              <a:rPr lang="en-US" dirty="0"/>
              <a:t>Effectiveness of ablation by technique</a:t>
            </a:r>
          </a:p>
          <a:p>
            <a:pPr lvl="2"/>
            <a:r>
              <a:rPr lang="en-US" dirty="0"/>
              <a:t>RFA</a:t>
            </a:r>
          </a:p>
          <a:p>
            <a:pPr lvl="2"/>
            <a:r>
              <a:rPr lang="en-US" dirty="0"/>
              <a:t>MWA</a:t>
            </a:r>
          </a:p>
          <a:p>
            <a:pPr lvl="2"/>
            <a:r>
              <a:rPr lang="en-US" dirty="0"/>
              <a:t>HIFU</a:t>
            </a:r>
          </a:p>
          <a:p>
            <a:pPr lvl="2"/>
            <a:r>
              <a:rPr lang="en-US" dirty="0"/>
              <a:t>EA</a:t>
            </a:r>
          </a:p>
          <a:p>
            <a:pPr lvl="2"/>
            <a:r>
              <a:rPr lang="en-US" dirty="0"/>
              <a:t>Summary and implications of efficacy data</a:t>
            </a:r>
          </a:p>
          <a:p>
            <a:pPr lvl="2"/>
            <a:endParaRPr lang="en-US" dirty="0"/>
          </a:p>
        </p:txBody>
      </p:sp>
      <p:pic>
        <p:nvPicPr>
          <p:cNvPr id="6" name="Picture 5">
            <a:extLst>
              <a:ext uri="{FF2B5EF4-FFF2-40B4-BE49-F238E27FC236}">
                <a16:creationId xmlns:a16="http://schemas.microsoft.com/office/drawing/2014/main" id="{D247408A-6D27-9C4F-BDA4-30D2C25C5428}"/>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70100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BAAE2A-02D3-2E4E-BF4A-46B134949E41}"/>
              </a:ext>
            </a:extLst>
          </p:cNvPr>
          <p:cNvPicPr>
            <a:picLocks noChangeAspect="1"/>
          </p:cNvPicPr>
          <p:nvPr/>
        </p:nvPicPr>
        <p:blipFill>
          <a:blip r:embed="rId2"/>
          <a:stretch>
            <a:fillRect/>
          </a:stretch>
        </p:blipFill>
        <p:spPr>
          <a:xfrm>
            <a:off x="10292041" y="4984781"/>
            <a:ext cx="1899959" cy="1799432"/>
          </a:xfrm>
          <a:prstGeom prst="rect">
            <a:avLst/>
          </a:prstGeom>
        </p:spPr>
      </p:pic>
      <p:sp>
        <p:nvSpPr>
          <p:cNvPr id="2" name="Title 1">
            <a:extLst>
              <a:ext uri="{FF2B5EF4-FFF2-40B4-BE49-F238E27FC236}">
                <a16:creationId xmlns:a16="http://schemas.microsoft.com/office/drawing/2014/main" id="{E41B789D-AEE4-724B-9388-E935FB7478DC}"/>
              </a:ext>
            </a:extLst>
          </p:cNvPr>
          <p:cNvSpPr>
            <a:spLocks noGrp="1"/>
          </p:cNvSpPr>
          <p:nvPr>
            <p:ph type="title"/>
          </p:nvPr>
        </p:nvSpPr>
        <p:spPr/>
        <p:txBody>
          <a:bodyPr/>
          <a:lstStyle/>
          <a:p>
            <a:r>
              <a:rPr lang="en-US" dirty="0"/>
              <a:t>Best Practice Recommendations: Efficacy and Outcomes</a:t>
            </a:r>
          </a:p>
        </p:txBody>
      </p:sp>
      <p:sp>
        <p:nvSpPr>
          <p:cNvPr id="3" name="Content Placeholder 2">
            <a:extLst>
              <a:ext uri="{FF2B5EF4-FFF2-40B4-BE49-F238E27FC236}">
                <a16:creationId xmlns:a16="http://schemas.microsoft.com/office/drawing/2014/main" id="{649F00ED-F799-224E-8079-580D26EB2B98}"/>
              </a:ext>
            </a:extLst>
          </p:cNvPr>
          <p:cNvSpPr>
            <a:spLocks noGrp="1"/>
          </p:cNvSpPr>
          <p:nvPr>
            <p:ph idx="1"/>
          </p:nvPr>
        </p:nvSpPr>
        <p:spPr/>
        <p:txBody>
          <a:bodyPr>
            <a:normAutofit lnSpcReduction="10000"/>
          </a:bodyPr>
          <a:lstStyle/>
          <a:p>
            <a:r>
              <a:rPr lang="en-US" i="1" dirty="0"/>
              <a:t>Recommendation 12:</a:t>
            </a:r>
            <a:r>
              <a:rPr lang="en-US" dirty="0"/>
              <a:t> Careful documentation of both objective and subjective metrics before treatment and during the follow-up period is important to establish treatment effectiveness and to set realistic expectations. </a:t>
            </a:r>
          </a:p>
          <a:p>
            <a:r>
              <a:rPr lang="en-US" i="1" dirty="0"/>
              <a:t>Recommendation 13a: </a:t>
            </a:r>
            <a:r>
              <a:rPr lang="en-US" dirty="0"/>
              <a:t>Following thermal ablation for benign nodules, primary objective measures of efficacy include ultrasonographic measurement of volume reduction and preservation or normalization of thyroid function</a:t>
            </a:r>
            <a:r>
              <a:rPr lang="en-US" i="1" dirty="0"/>
              <a:t> </a:t>
            </a:r>
            <a:endParaRPr lang="en-US" dirty="0"/>
          </a:p>
          <a:p>
            <a:r>
              <a:rPr lang="en-US" i="1" dirty="0"/>
              <a:t>Recommendation 13b: </a:t>
            </a:r>
            <a:r>
              <a:rPr lang="en-US" dirty="0"/>
              <a:t>Patient-reported outcomes, including validated symptom, cosmetic, and quality of life instruments may be used to determine efficacy.</a:t>
            </a:r>
            <a:r>
              <a:rPr lang="en-US" i="1" dirty="0"/>
              <a:t> </a:t>
            </a:r>
            <a:endParaRPr lang="en-US" dirty="0"/>
          </a:p>
        </p:txBody>
      </p:sp>
    </p:spTree>
    <p:extLst>
      <p:ext uri="{BB962C8B-B14F-4D97-AF65-F5344CB8AC3E}">
        <p14:creationId xmlns:p14="http://schemas.microsoft.com/office/powerpoint/2010/main" val="295296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3845-BE8E-8443-A545-C64A31E87046}"/>
              </a:ext>
            </a:extLst>
          </p:cNvPr>
          <p:cNvSpPr>
            <a:spLocks noGrp="1"/>
          </p:cNvSpPr>
          <p:nvPr>
            <p:ph type="title"/>
          </p:nvPr>
        </p:nvSpPr>
        <p:spPr/>
        <p:txBody>
          <a:bodyPr/>
          <a:lstStyle/>
          <a:p>
            <a:r>
              <a:rPr lang="en-US" dirty="0"/>
              <a:t>Best Practice Recommendations: Efficacy and Outcomes</a:t>
            </a:r>
          </a:p>
        </p:txBody>
      </p:sp>
      <p:sp>
        <p:nvSpPr>
          <p:cNvPr id="3" name="Content Placeholder 2">
            <a:extLst>
              <a:ext uri="{FF2B5EF4-FFF2-40B4-BE49-F238E27FC236}">
                <a16:creationId xmlns:a16="http://schemas.microsoft.com/office/drawing/2014/main" id="{A26A3B31-A974-2645-87EE-65CD7B2F647F}"/>
              </a:ext>
            </a:extLst>
          </p:cNvPr>
          <p:cNvSpPr>
            <a:spLocks noGrp="1"/>
          </p:cNvSpPr>
          <p:nvPr>
            <p:ph idx="1"/>
          </p:nvPr>
        </p:nvSpPr>
        <p:spPr/>
        <p:txBody>
          <a:bodyPr>
            <a:normAutofit/>
          </a:bodyPr>
          <a:lstStyle/>
          <a:p>
            <a:r>
              <a:rPr lang="en-US" i="1" dirty="0"/>
              <a:t>Recommendation 13c: </a:t>
            </a:r>
            <a:r>
              <a:rPr lang="en-US" dirty="0"/>
              <a:t>Repeat ablation of a benign nodule can be considered for remnant nodular tissue contributing to unresolved symptomatic or cosmetic concerns. </a:t>
            </a:r>
          </a:p>
          <a:p>
            <a:r>
              <a:rPr lang="en-US" i="1" dirty="0"/>
              <a:t>Recommendation 13d: </a:t>
            </a:r>
            <a:r>
              <a:rPr lang="en-US" dirty="0"/>
              <a:t>Retreatment for persistent hyperthyroidism may be performed.</a:t>
            </a:r>
          </a:p>
          <a:p>
            <a:endParaRPr lang="en-US" dirty="0"/>
          </a:p>
        </p:txBody>
      </p:sp>
      <p:pic>
        <p:nvPicPr>
          <p:cNvPr id="4" name="Picture 3">
            <a:extLst>
              <a:ext uri="{FF2B5EF4-FFF2-40B4-BE49-F238E27FC236}">
                <a16:creationId xmlns:a16="http://schemas.microsoft.com/office/drawing/2014/main" id="{2A0A3FF4-9CE4-6346-AB76-E6C8A58AF915}"/>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14961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6C60-4F15-C749-AA60-5EB3489173E4}"/>
              </a:ext>
            </a:extLst>
          </p:cNvPr>
          <p:cNvSpPr>
            <a:spLocks noGrp="1"/>
          </p:cNvSpPr>
          <p:nvPr>
            <p:ph type="title"/>
          </p:nvPr>
        </p:nvSpPr>
        <p:spPr/>
        <p:txBody>
          <a:bodyPr/>
          <a:lstStyle/>
          <a:p>
            <a:r>
              <a:rPr lang="en-US" dirty="0"/>
              <a:t>Best Practice Recommendations: Efficacy and Outcomes</a:t>
            </a:r>
          </a:p>
        </p:txBody>
      </p:sp>
      <p:sp>
        <p:nvSpPr>
          <p:cNvPr id="3" name="Content Placeholder 2">
            <a:extLst>
              <a:ext uri="{FF2B5EF4-FFF2-40B4-BE49-F238E27FC236}">
                <a16:creationId xmlns:a16="http://schemas.microsoft.com/office/drawing/2014/main" id="{190C59E3-0528-A64C-BDB5-32B919BF690E}"/>
              </a:ext>
            </a:extLst>
          </p:cNvPr>
          <p:cNvSpPr>
            <a:spLocks noGrp="1"/>
          </p:cNvSpPr>
          <p:nvPr>
            <p:ph idx="1"/>
          </p:nvPr>
        </p:nvSpPr>
        <p:spPr/>
        <p:txBody>
          <a:bodyPr/>
          <a:lstStyle/>
          <a:p>
            <a:r>
              <a:rPr lang="en-US" i="1" dirty="0"/>
              <a:t>Recommendation 14: </a:t>
            </a:r>
            <a:r>
              <a:rPr lang="en-US" dirty="0"/>
              <a:t>Following thermal ablation for recurrent malignancy, ultrasonographic determination of tumor volume, assessment of locoregional disease status, and serum </a:t>
            </a:r>
            <a:r>
              <a:rPr lang="en-US" dirty="0" err="1"/>
              <a:t>Tg</a:t>
            </a:r>
            <a:r>
              <a:rPr lang="en-US" dirty="0"/>
              <a:t>/</a:t>
            </a:r>
            <a:r>
              <a:rPr lang="en-US" dirty="0" err="1"/>
              <a:t>TgAb</a:t>
            </a:r>
            <a:r>
              <a:rPr lang="en-US" dirty="0"/>
              <a:t> are performed to evaluate treatment response.</a:t>
            </a:r>
            <a:r>
              <a:rPr lang="en-US" i="1" dirty="0"/>
              <a:t> </a:t>
            </a:r>
            <a:endParaRPr lang="en-US" dirty="0"/>
          </a:p>
          <a:p>
            <a:r>
              <a:rPr lang="en-US" i="1" dirty="0"/>
              <a:t>Recommendation 15: </a:t>
            </a:r>
            <a:r>
              <a:rPr lang="en-US" dirty="0"/>
              <a:t>In the setting of primary malignancy, sonographic volume reduction or complete resolution of the malignant lesion, along with long-term assessment of disease progression, are necessary to determine oncologic effect.</a:t>
            </a:r>
            <a:r>
              <a:rPr lang="en-US" i="1" dirty="0"/>
              <a:t> </a:t>
            </a:r>
            <a:endParaRPr lang="en-US" dirty="0"/>
          </a:p>
          <a:p>
            <a:endParaRPr lang="en-US" dirty="0"/>
          </a:p>
        </p:txBody>
      </p:sp>
      <p:pic>
        <p:nvPicPr>
          <p:cNvPr id="4" name="Picture 3">
            <a:extLst>
              <a:ext uri="{FF2B5EF4-FFF2-40B4-BE49-F238E27FC236}">
                <a16:creationId xmlns:a16="http://schemas.microsoft.com/office/drawing/2014/main" id="{8666E281-3A2C-2A41-93B0-F58C8C15DB10}"/>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87191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EB8B33-D6B4-8B48-A717-EE27E1DBF759}"/>
              </a:ext>
            </a:extLst>
          </p:cNvPr>
          <p:cNvPicPr>
            <a:picLocks noGrp="1" noChangeAspect="1"/>
          </p:cNvPicPr>
          <p:nvPr>
            <p:ph idx="1"/>
          </p:nvPr>
        </p:nvPicPr>
        <p:blipFill>
          <a:blip r:embed="rId2"/>
          <a:stretch>
            <a:fillRect/>
          </a:stretch>
        </p:blipFill>
        <p:spPr>
          <a:xfrm>
            <a:off x="1520604" y="512064"/>
            <a:ext cx="8757251" cy="6097030"/>
          </a:xfrm>
        </p:spPr>
      </p:pic>
      <p:pic>
        <p:nvPicPr>
          <p:cNvPr id="6" name="Picture 5">
            <a:extLst>
              <a:ext uri="{FF2B5EF4-FFF2-40B4-BE49-F238E27FC236}">
                <a16:creationId xmlns:a16="http://schemas.microsoft.com/office/drawing/2014/main" id="{6C001788-1878-0D43-A182-B79AF3043882}"/>
              </a:ext>
            </a:extLst>
          </p:cNvPr>
          <p:cNvPicPr>
            <a:picLocks noChangeAspect="1"/>
          </p:cNvPicPr>
          <p:nvPr/>
        </p:nvPicPr>
        <p:blipFill>
          <a:blip r:embed="rId3"/>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77469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4A1244-D017-E14E-9251-936B749025E6}"/>
              </a:ext>
            </a:extLst>
          </p:cNvPr>
          <p:cNvPicPr>
            <a:picLocks noGrp="1" noChangeAspect="1"/>
          </p:cNvPicPr>
          <p:nvPr>
            <p:ph idx="1"/>
          </p:nvPr>
        </p:nvPicPr>
        <p:blipFill>
          <a:blip r:embed="rId2"/>
          <a:stretch>
            <a:fillRect/>
          </a:stretch>
        </p:blipFill>
        <p:spPr>
          <a:xfrm>
            <a:off x="288352" y="1820021"/>
            <a:ext cx="10953434" cy="3217958"/>
          </a:xfrm>
        </p:spPr>
      </p:pic>
      <p:pic>
        <p:nvPicPr>
          <p:cNvPr id="6" name="Picture 5">
            <a:extLst>
              <a:ext uri="{FF2B5EF4-FFF2-40B4-BE49-F238E27FC236}">
                <a16:creationId xmlns:a16="http://schemas.microsoft.com/office/drawing/2014/main" id="{66057925-9475-A745-8316-4502617765BE}"/>
              </a:ext>
            </a:extLst>
          </p:cNvPr>
          <p:cNvPicPr>
            <a:picLocks noChangeAspect="1"/>
          </p:cNvPicPr>
          <p:nvPr/>
        </p:nvPicPr>
        <p:blipFill>
          <a:blip r:embed="rId3"/>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664581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C61896-E8CA-4847-963D-BCC91CE9FC17}"/>
              </a:ext>
            </a:extLst>
          </p:cNvPr>
          <p:cNvPicPr>
            <a:picLocks noGrp="1" noChangeAspect="1"/>
          </p:cNvPicPr>
          <p:nvPr>
            <p:ph idx="1"/>
          </p:nvPr>
        </p:nvPicPr>
        <p:blipFill>
          <a:blip r:embed="rId2"/>
          <a:stretch>
            <a:fillRect/>
          </a:stretch>
        </p:blipFill>
        <p:spPr>
          <a:xfrm>
            <a:off x="532305" y="859535"/>
            <a:ext cx="10505597" cy="5653775"/>
          </a:xfrm>
        </p:spPr>
      </p:pic>
      <p:pic>
        <p:nvPicPr>
          <p:cNvPr id="6" name="Picture 5">
            <a:extLst>
              <a:ext uri="{FF2B5EF4-FFF2-40B4-BE49-F238E27FC236}">
                <a16:creationId xmlns:a16="http://schemas.microsoft.com/office/drawing/2014/main" id="{DF2E164B-94BA-C24E-AD33-89FF208258AC}"/>
              </a:ext>
            </a:extLst>
          </p:cNvPr>
          <p:cNvPicPr>
            <a:picLocks noChangeAspect="1"/>
          </p:cNvPicPr>
          <p:nvPr/>
        </p:nvPicPr>
        <p:blipFill>
          <a:blip r:embed="rId3"/>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96914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9A66-0B62-8041-9751-6E53BBADC04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2DFD480-4DD5-CA44-8632-394D5C53D593}"/>
              </a:ext>
            </a:extLst>
          </p:cNvPr>
          <p:cNvSpPr>
            <a:spLocks noGrp="1"/>
          </p:cNvSpPr>
          <p:nvPr>
            <p:ph idx="1"/>
          </p:nvPr>
        </p:nvSpPr>
        <p:spPr/>
        <p:txBody>
          <a:bodyPr/>
          <a:lstStyle/>
          <a:p>
            <a:r>
              <a:rPr lang="en-US" dirty="0"/>
              <a:t>Potential complications</a:t>
            </a:r>
          </a:p>
          <a:p>
            <a:r>
              <a:rPr lang="en-US" dirty="0"/>
              <a:t>Implementation</a:t>
            </a:r>
          </a:p>
          <a:p>
            <a:r>
              <a:rPr lang="en-US" dirty="0"/>
              <a:t>Summary and future directions</a:t>
            </a:r>
          </a:p>
        </p:txBody>
      </p:sp>
      <p:pic>
        <p:nvPicPr>
          <p:cNvPr id="5" name="Picture 4">
            <a:extLst>
              <a:ext uri="{FF2B5EF4-FFF2-40B4-BE49-F238E27FC236}">
                <a16:creationId xmlns:a16="http://schemas.microsoft.com/office/drawing/2014/main" id="{ACC4D27B-8CA0-EF45-A24A-6B0E6369DCCA}"/>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4014148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51B7-0D6D-9E4E-AC18-737045656C21}"/>
              </a:ext>
            </a:extLst>
          </p:cNvPr>
          <p:cNvSpPr>
            <a:spLocks noGrp="1"/>
          </p:cNvSpPr>
          <p:nvPr>
            <p:ph type="title"/>
          </p:nvPr>
        </p:nvSpPr>
        <p:spPr/>
        <p:txBody>
          <a:bodyPr/>
          <a:lstStyle/>
          <a:p>
            <a:r>
              <a:rPr lang="en-US" dirty="0"/>
              <a:t>Best Practice Recommendations: Complications</a:t>
            </a:r>
          </a:p>
        </p:txBody>
      </p:sp>
      <p:sp>
        <p:nvSpPr>
          <p:cNvPr id="3" name="Content Placeholder 2">
            <a:extLst>
              <a:ext uri="{FF2B5EF4-FFF2-40B4-BE49-F238E27FC236}">
                <a16:creationId xmlns:a16="http://schemas.microsoft.com/office/drawing/2014/main" id="{F1F22785-E77B-A14F-8EA0-6916EEED6FBC}"/>
              </a:ext>
            </a:extLst>
          </p:cNvPr>
          <p:cNvSpPr>
            <a:spLocks noGrp="1"/>
          </p:cNvSpPr>
          <p:nvPr>
            <p:ph idx="1"/>
          </p:nvPr>
        </p:nvSpPr>
        <p:spPr/>
        <p:txBody>
          <a:bodyPr/>
          <a:lstStyle/>
          <a:p>
            <a:r>
              <a:rPr lang="en-US" i="1" dirty="0"/>
              <a:t>Recommendation 16:</a:t>
            </a:r>
            <a:r>
              <a:rPr lang="en-US" dirty="0"/>
              <a:t> Assiduous recording of complications resulting from thermal ablation is recommended in order to accurately inform practitioners and patients about the safety of these procedures.</a:t>
            </a:r>
          </a:p>
          <a:p>
            <a:pPr marL="0" indent="0">
              <a:buNone/>
            </a:pPr>
            <a:endParaRPr lang="en-US" dirty="0"/>
          </a:p>
        </p:txBody>
      </p:sp>
      <p:pic>
        <p:nvPicPr>
          <p:cNvPr id="4" name="Picture 3">
            <a:extLst>
              <a:ext uri="{FF2B5EF4-FFF2-40B4-BE49-F238E27FC236}">
                <a16:creationId xmlns:a16="http://schemas.microsoft.com/office/drawing/2014/main" id="{40EE0359-740B-6F45-8D67-47ABF4AF2984}"/>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058656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4249-EF54-6E47-B610-1F4202EB0A06}"/>
              </a:ext>
            </a:extLst>
          </p:cNvPr>
          <p:cNvSpPr>
            <a:spLocks noGrp="1"/>
          </p:cNvSpPr>
          <p:nvPr>
            <p:ph type="title"/>
          </p:nvPr>
        </p:nvSpPr>
        <p:spPr/>
        <p:txBody>
          <a:bodyPr/>
          <a:lstStyle/>
          <a:p>
            <a:r>
              <a:rPr lang="en-US" dirty="0"/>
              <a:t>Best Practice Recommendations: Implementation</a:t>
            </a:r>
          </a:p>
        </p:txBody>
      </p:sp>
      <p:sp>
        <p:nvSpPr>
          <p:cNvPr id="3" name="Content Placeholder 2">
            <a:extLst>
              <a:ext uri="{FF2B5EF4-FFF2-40B4-BE49-F238E27FC236}">
                <a16:creationId xmlns:a16="http://schemas.microsoft.com/office/drawing/2014/main" id="{6CC76A9B-24D7-6E4F-B1F9-17DFFC530D77}"/>
              </a:ext>
            </a:extLst>
          </p:cNvPr>
          <p:cNvSpPr>
            <a:spLocks noGrp="1"/>
          </p:cNvSpPr>
          <p:nvPr>
            <p:ph idx="1"/>
          </p:nvPr>
        </p:nvSpPr>
        <p:spPr/>
        <p:txBody>
          <a:bodyPr/>
          <a:lstStyle/>
          <a:p>
            <a:r>
              <a:rPr lang="en-US" i="1" dirty="0"/>
              <a:t>Recommendation 17a:</a:t>
            </a:r>
            <a:r>
              <a:rPr lang="en-US" dirty="0"/>
              <a:t> Prior to performing any US-guided thermal ablation procedure, advanced training in and facility with US of the thyroid and neck are essential.</a:t>
            </a:r>
          </a:p>
          <a:p>
            <a:r>
              <a:rPr lang="en-US" i="1" dirty="0"/>
              <a:t>Recommendation 17b. </a:t>
            </a:r>
            <a:r>
              <a:rPr lang="en-US" dirty="0"/>
              <a:t>Proficiency with US-guided fine needle aspiration biopsies of thyroid nodules is recommended for performance of US-guided ablation procedures.</a:t>
            </a:r>
            <a:r>
              <a:rPr lang="en-US" i="1" dirty="0"/>
              <a:t> </a:t>
            </a:r>
            <a:endParaRPr lang="en-US" dirty="0"/>
          </a:p>
        </p:txBody>
      </p:sp>
      <p:pic>
        <p:nvPicPr>
          <p:cNvPr id="4" name="Picture 3">
            <a:extLst>
              <a:ext uri="{FF2B5EF4-FFF2-40B4-BE49-F238E27FC236}">
                <a16:creationId xmlns:a16="http://schemas.microsoft.com/office/drawing/2014/main" id="{45DED94F-F811-5543-B424-F7BA7C3236DC}"/>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20698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03C3-5FD1-D24E-81FC-63941C725FA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4F3BB31-0443-E240-8868-230D9F7932F9}"/>
              </a:ext>
            </a:extLst>
          </p:cNvPr>
          <p:cNvSpPr>
            <a:spLocks noGrp="1"/>
          </p:cNvSpPr>
          <p:nvPr>
            <p:ph idx="1"/>
          </p:nvPr>
        </p:nvSpPr>
        <p:spPr/>
        <p:txBody>
          <a:bodyPr>
            <a:normAutofit fontScale="92500" lnSpcReduction="10000"/>
          </a:bodyPr>
          <a:lstStyle/>
          <a:p>
            <a:r>
              <a:rPr lang="en-US" dirty="0"/>
              <a:t>Introduction</a:t>
            </a:r>
          </a:p>
          <a:p>
            <a:r>
              <a:rPr lang="en-US" dirty="0"/>
              <a:t>Methods</a:t>
            </a:r>
          </a:p>
          <a:p>
            <a:pPr lvl="1"/>
            <a:r>
              <a:rPr lang="en-US" dirty="0"/>
              <a:t>Author panel selection</a:t>
            </a:r>
          </a:p>
          <a:p>
            <a:pPr lvl="1"/>
            <a:r>
              <a:rPr lang="en-US" dirty="0"/>
              <a:t>Proposed statement development</a:t>
            </a:r>
          </a:p>
          <a:p>
            <a:pPr lvl="1"/>
            <a:r>
              <a:rPr lang="en-US" dirty="0"/>
              <a:t>Modified </a:t>
            </a:r>
            <a:r>
              <a:rPr lang="en-US" dirty="0" err="1"/>
              <a:t>delphi</a:t>
            </a:r>
            <a:r>
              <a:rPr lang="en-US" dirty="0"/>
              <a:t> method</a:t>
            </a:r>
          </a:p>
          <a:p>
            <a:r>
              <a:rPr lang="en-US" dirty="0"/>
              <a:t>Background</a:t>
            </a:r>
          </a:p>
          <a:p>
            <a:pPr lvl="1"/>
            <a:r>
              <a:rPr lang="en-US" dirty="0"/>
              <a:t>Principles of thermal ablation</a:t>
            </a:r>
          </a:p>
          <a:p>
            <a:pPr lvl="1"/>
            <a:r>
              <a:rPr lang="en-US" dirty="0"/>
              <a:t>Radiofrequency ablation (RFA)</a:t>
            </a:r>
          </a:p>
          <a:p>
            <a:pPr lvl="1"/>
            <a:r>
              <a:rPr lang="en-US" dirty="0"/>
              <a:t>Laser ablation (LTA)</a:t>
            </a:r>
          </a:p>
          <a:p>
            <a:pPr lvl="1"/>
            <a:r>
              <a:rPr lang="en-US" dirty="0"/>
              <a:t>Microwave ablation (MWA)</a:t>
            </a:r>
          </a:p>
          <a:p>
            <a:pPr lvl="1"/>
            <a:r>
              <a:rPr lang="en-US" dirty="0"/>
              <a:t>High Intensity focused Ultrasound (HIFU)</a:t>
            </a:r>
          </a:p>
          <a:p>
            <a:pPr lvl="1"/>
            <a:r>
              <a:rPr lang="en-US" dirty="0"/>
              <a:t>Alcohol (ethanol) ablation (EA)</a:t>
            </a:r>
          </a:p>
          <a:p>
            <a:pPr lvl="1"/>
            <a:endParaRPr lang="en-US" dirty="0"/>
          </a:p>
        </p:txBody>
      </p:sp>
      <p:pic>
        <p:nvPicPr>
          <p:cNvPr id="5" name="Picture 4">
            <a:extLst>
              <a:ext uri="{FF2B5EF4-FFF2-40B4-BE49-F238E27FC236}">
                <a16:creationId xmlns:a16="http://schemas.microsoft.com/office/drawing/2014/main" id="{F89A02F6-9B6F-0F46-BA2A-154F52ECFF62}"/>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858216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43DC1E-30CE-DD4E-9B0A-9E667BF21CB1}"/>
              </a:ext>
            </a:extLst>
          </p:cNvPr>
          <p:cNvPicPr>
            <a:picLocks noChangeAspect="1"/>
          </p:cNvPicPr>
          <p:nvPr/>
        </p:nvPicPr>
        <p:blipFill>
          <a:blip r:embed="rId2"/>
          <a:stretch>
            <a:fillRect/>
          </a:stretch>
        </p:blipFill>
        <p:spPr>
          <a:xfrm>
            <a:off x="10292041" y="4984781"/>
            <a:ext cx="1899959" cy="1799432"/>
          </a:xfrm>
          <a:prstGeom prst="rect">
            <a:avLst/>
          </a:prstGeom>
        </p:spPr>
      </p:pic>
      <p:sp>
        <p:nvSpPr>
          <p:cNvPr id="2" name="Title 1">
            <a:extLst>
              <a:ext uri="{FF2B5EF4-FFF2-40B4-BE49-F238E27FC236}">
                <a16:creationId xmlns:a16="http://schemas.microsoft.com/office/drawing/2014/main" id="{35696C63-D61B-7745-9378-3E54F0DFF996}"/>
              </a:ext>
            </a:extLst>
          </p:cNvPr>
          <p:cNvSpPr>
            <a:spLocks noGrp="1"/>
          </p:cNvSpPr>
          <p:nvPr>
            <p:ph type="title"/>
          </p:nvPr>
        </p:nvSpPr>
        <p:spPr/>
        <p:txBody>
          <a:bodyPr/>
          <a:lstStyle/>
          <a:p>
            <a:r>
              <a:rPr lang="en-US" dirty="0"/>
              <a:t>Best Practice Recommendations: Implementation</a:t>
            </a:r>
          </a:p>
        </p:txBody>
      </p:sp>
      <p:sp>
        <p:nvSpPr>
          <p:cNvPr id="3" name="Content Placeholder 2">
            <a:extLst>
              <a:ext uri="{FF2B5EF4-FFF2-40B4-BE49-F238E27FC236}">
                <a16:creationId xmlns:a16="http://schemas.microsoft.com/office/drawing/2014/main" id="{1A7AA0C8-0F7A-3F4E-9CEF-021A63CABF6B}"/>
              </a:ext>
            </a:extLst>
          </p:cNvPr>
          <p:cNvSpPr>
            <a:spLocks noGrp="1"/>
          </p:cNvSpPr>
          <p:nvPr>
            <p:ph idx="1"/>
          </p:nvPr>
        </p:nvSpPr>
        <p:spPr/>
        <p:txBody>
          <a:bodyPr/>
          <a:lstStyle/>
          <a:p>
            <a:r>
              <a:rPr lang="en-US" i="1" dirty="0"/>
              <a:t>Recommendation 17c. </a:t>
            </a:r>
            <a:r>
              <a:rPr lang="en-US" dirty="0"/>
              <a:t>The provider should receive specific instruction on the chosen ablation technique, with the opportunity to practice on a phantom model and observe cases.</a:t>
            </a:r>
            <a:r>
              <a:rPr lang="en-US" i="1" dirty="0"/>
              <a:t> </a:t>
            </a:r>
            <a:endParaRPr lang="en-US" dirty="0"/>
          </a:p>
          <a:p>
            <a:r>
              <a:rPr lang="en-US" i="1" dirty="0"/>
              <a:t>Recommendation 17d: </a:t>
            </a:r>
            <a:r>
              <a:rPr lang="en-US" dirty="0"/>
              <a:t>Optimal practice involves one’s initial cases being supervised by a physician experienced in US-guided ablation procedures.</a:t>
            </a:r>
          </a:p>
          <a:p>
            <a:r>
              <a:rPr lang="en-US" i="1" dirty="0"/>
              <a:t>Recommendation 18: </a:t>
            </a:r>
            <a:r>
              <a:rPr lang="en-US" dirty="0"/>
              <a:t>Physicians performing US-guided thyroid ablation who do not provide longitudinal patient care should communicate and facilitate long-term follow-up with a care team specializing in management of nodular thyroid disease.</a:t>
            </a:r>
            <a:r>
              <a:rPr lang="en-US" i="1" dirty="0"/>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89117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3A67-84FE-AB4F-B625-E2118A03CF2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D5C6E35-2A6C-164B-B1C4-58E3CCC0C519}"/>
              </a:ext>
            </a:extLst>
          </p:cNvPr>
          <p:cNvSpPr>
            <a:spLocks noGrp="1"/>
          </p:cNvSpPr>
          <p:nvPr>
            <p:ph idx="1"/>
          </p:nvPr>
        </p:nvSpPr>
        <p:spPr/>
        <p:txBody>
          <a:bodyPr/>
          <a:lstStyle/>
          <a:p>
            <a:r>
              <a:rPr lang="en-US" dirty="0"/>
              <a:t>Pre-procedural evaluation</a:t>
            </a:r>
          </a:p>
          <a:p>
            <a:pPr lvl="1"/>
            <a:r>
              <a:rPr lang="en-US" dirty="0"/>
              <a:t>Benign thyroid nodules</a:t>
            </a:r>
          </a:p>
          <a:p>
            <a:pPr lvl="1"/>
            <a:r>
              <a:rPr lang="en-US" dirty="0"/>
              <a:t>Cytologically indeterminate thyroid nodules</a:t>
            </a:r>
          </a:p>
          <a:p>
            <a:pPr lvl="1"/>
            <a:r>
              <a:rPr lang="en-US" dirty="0"/>
              <a:t>Malignant disease</a:t>
            </a:r>
          </a:p>
          <a:p>
            <a:pPr lvl="1"/>
            <a:r>
              <a:rPr lang="en-US" dirty="0"/>
              <a:t>Ultrasound evaluation and considerations</a:t>
            </a:r>
          </a:p>
          <a:p>
            <a:pPr lvl="1"/>
            <a:r>
              <a:rPr lang="en-US" dirty="0"/>
              <a:t>Voice and laryngeal assessment</a:t>
            </a:r>
          </a:p>
          <a:p>
            <a:pPr lvl="1"/>
            <a:r>
              <a:rPr lang="en-US" dirty="0"/>
              <a:t>Informed consent</a:t>
            </a:r>
          </a:p>
          <a:p>
            <a:pPr lvl="1"/>
            <a:r>
              <a:rPr lang="en-US" dirty="0"/>
              <a:t>General assessment of procedural fitness</a:t>
            </a:r>
          </a:p>
          <a:p>
            <a:pPr lvl="1"/>
            <a:r>
              <a:rPr lang="en-US" dirty="0"/>
              <a:t>Management of anticoagulation</a:t>
            </a:r>
          </a:p>
          <a:p>
            <a:pPr lvl="1"/>
            <a:endParaRPr lang="en-US" dirty="0"/>
          </a:p>
        </p:txBody>
      </p:sp>
      <p:pic>
        <p:nvPicPr>
          <p:cNvPr id="5" name="Picture 4">
            <a:extLst>
              <a:ext uri="{FF2B5EF4-FFF2-40B4-BE49-F238E27FC236}">
                <a16:creationId xmlns:a16="http://schemas.microsoft.com/office/drawing/2014/main" id="{BC95E765-05C3-B247-BB56-62C8928EA996}"/>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308679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C33A-81E1-2F49-82F7-A7FE170164E1}"/>
              </a:ext>
            </a:extLst>
          </p:cNvPr>
          <p:cNvSpPr>
            <a:spLocks noGrp="1"/>
          </p:cNvSpPr>
          <p:nvPr>
            <p:ph type="title"/>
          </p:nvPr>
        </p:nvSpPr>
        <p:spPr/>
        <p:txBody>
          <a:bodyPr/>
          <a:lstStyle/>
          <a:p>
            <a:r>
              <a:rPr lang="en-US" dirty="0"/>
              <a:t>Best Practice Recommendations: Pre-procedural Evaluation</a:t>
            </a:r>
          </a:p>
        </p:txBody>
      </p:sp>
      <p:sp>
        <p:nvSpPr>
          <p:cNvPr id="3" name="Content Placeholder 2">
            <a:extLst>
              <a:ext uri="{FF2B5EF4-FFF2-40B4-BE49-F238E27FC236}">
                <a16:creationId xmlns:a16="http://schemas.microsoft.com/office/drawing/2014/main" id="{7D03B34D-C795-5A4B-A1F9-FD1F5B2134A1}"/>
              </a:ext>
            </a:extLst>
          </p:cNvPr>
          <p:cNvSpPr>
            <a:spLocks noGrp="1"/>
          </p:cNvSpPr>
          <p:nvPr>
            <p:ph idx="1"/>
          </p:nvPr>
        </p:nvSpPr>
        <p:spPr/>
        <p:txBody>
          <a:bodyPr/>
          <a:lstStyle/>
          <a:p>
            <a:r>
              <a:rPr lang="en-US" i="1" dirty="0"/>
              <a:t>Recommendation 1</a:t>
            </a:r>
            <a:r>
              <a:rPr lang="en-US" dirty="0"/>
              <a:t>: US-guided ablation procedures may be used as a first-line alternative to surgery for patients with benign thyroid nodules contributing to compressive and/or cosmetic symptoms.</a:t>
            </a:r>
          </a:p>
          <a:p>
            <a:r>
              <a:rPr lang="en-US" i="1" dirty="0"/>
              <a:t>Recommendation 2: </a:t>
            </a:r>
            <a:r>
              <a:rPr lang="en-US" dirty="0"/>
              <a:t>Though less efficacious than surgery or RAI in normalizing thyroid function, thermal ablation procedures can be a safe therapeutic alternative in patients with an autonomously functional thyroid nodule and contraindications to first-line techniques.</a:t>
            </a:r>
          </a:p>
          <a:p>
            <a:pPr marL="0" indent="0">
              <a:buNone/>
            </a:pPr>
            <a:endParaRPr lang="en-US" dirty="0"/>
          </a:p>
          <a:p>
            <a:endParaRPr lang="en-US" dirty="0"/>
          </a:p>
        </p:txBody>
      </p:sp>
      <p:pic>
        <p:nvPicPr>
          <p:cNvPr id="4" name="Picture 3">
            <a:extLst>
              <a:ext uri="{FF2B5EF4-FFF2-40B4-BE49-F238E27FC236}">
                <a16:creationId xmlns:a16="http://schemas.microsoft.com/office/drawing/2014/main" id="{19426539-4EC2-1F4F-8351-D7CA2EFA9FB5}"/>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60393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2DA54C-5F4D-0D4A-99EB-CB31B44EA3EB}"/>
              </a:ext>
            </a:extLst>
          </p:cNvPr>
          <p:cNvPicPr>
            <a:picLocks noChangeAspect="1"/>
          </p:cNvPicPr>
          <p:nvPr/>
        </p:nvPicPr>
        <p:blipFill>
          <a:blip r:embed="rId2"/>
          <a:stretch>
            <a:fillRect/>
          </a:stretch>
        </p:blipFill>
        <p:spPr>
          <a:xfrm>
            <a:off x="10292041" y="4984781"/>
            <a:ext cx="1899959" cy="1799432"/>
          </a:xfrm>
          <a:prstGeom prst="rect">
            <a:avLst/>
          </a:prstGeom>
        </p:spPr>
      </p:pic>
      <p:sp>
        <p:nvSpPr>
          <p:cNvPr id="2" name="Title 1">
            <a:extLst>
              <a:ext uri="{FF2B5EF4-FFF2-40B4-BE49-F238E27FC236}">
                <a16:creationId xmlns:a16="http://schemas.microsoft.com/office/drawing/2014/main" id="{8DAE838A-05A6-EF4E-8480-AB67DF44AF96}"/>
              </a:ext>
            </a:extLst>
          </p:cNvPr>
          <p:cNvSpPr>
            <a:spLocks noGrp="1"/>
          </p:cNvSpPr>
          <p:nvPr>
            <p:ph type="title"/>
          </p:nvPr>
        </p:nvSpPr>
        <p:spPr/>
        <p:txBody>
          <a:bodyPr/>
          <a:lstStyle/>
          <a:p>
            <a:r>
              <a:rPr lang="en-US" dirty="0"/>
              <a:t>Best Practice Recommendations: Pre-procedural Evaluation</a:t>
            </a:r>
          </a:p>
        </p:txBody>
      </p:sp>
      <p:sp>
        <p:nvSpPr>
          <p:cNvPr id="3" name="Content Placeholder 2">
            <a:extLst>
              <a:ext uri="{FF2B5EF4-FFF2-40B4-BE49-F238E27FC236}">
                <a16:creationId xmlns:a16="http://schemas.microsoft.com/office/drawing/2014/main" id="{6398FA81-2EB8-BD4E-B4EC-ED6B8CB08A73}"/>
              </a:ext>
            </a:extLst>
          </p:cNvPr>
          <p:cNvSpPr>
            <a:spLocks noGrp="1"/>
          </p:cNvSpPr>
          <p:nvPr>
            <p:ph idx="1"/>
          </p:nvPr>
        </p:nvSpPr>
        <p:spPr/>
        <p:txBody>
          <a:bodyPr/>
          <a:lstStyle/>
          <a:p>
            <a:r>
              <a:rPr lang="en-US" i="1" dirty="0"/>
              <a:t>Recommendation 3a: </a:t>
            </a:r>
            <a:r>
              <a:rPr lang="en-US" dirty="0"/>
              <a:t>US-guided ablation procedures may be considered in patients with suitable primary papillary microcarcinoma who are unfit for surgery or decline surgery or active surveillance. </a:t>
            </a:r>
          </a:p>
          <a:p>
            <a:r>
              <a:rPr lang="en-US" i="1" dirty="0"/>
              <a:t>Recommendation 3b: </a:t>
            </a:r>
            <a:r>
              <a:rPr lang="en-US" dirty="0"/>
              <a:t>US-guided ablation procedures may be considered in patients with suitable recurrent papillary thyroid carcinoma who are unfit for surgery or decline surgery or active surveillance.</a:t>
            </a:r>
          </a:p>
          <a:p>
            <a:r>
              <a:rPr lang="en-US" i="1" dirty="0"/>
              <a:t>Recommendation 3c: </a:t>
            </a:r>
            <a:r>
              <a:rPr lang="en-US" dirty="0"/>
              <a:t>Pre-procedural biochemical and imaging assessment aid in determining curative vs. palliative treatment intent for treatment of recurrent papillary thyroid carcinoma.</a:t>
            </a:r>
          </a:p>
          <a:p>
            <a:endParaRPr lang="en-US" dirty="0"/>
          </a:p>
        </p:txBody>
      </p:sp>
    </p:spTree>
    <p:extLst>
      <p:ext uri="{BB962C8B-B14F-4D97-AF65-F5344CB8AC3E}">
        <p14:creationId xmlns:p14="http://schemas.microsoft.com/office/powerpoint/2010/main" val="124796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020-25A4-7D4B-9905-456C7C3039A3}"/>
              </a:ext>
            </a:extLst>
          </p:cNvPr>
          <p:cNvSpPr>
            <a:spLocks noGrp="1"/>
          </p:cNvSpPr>
          <p:nvPr>
            <p:ph type="title"/>
          </p:nvPr>
        </p:nvSpPr>
        <p:spPr/>
        <p:txBody>
          <a:bodyPr/>
          <a:lstStyle/>
          <a:p>
            <a:r>
              <a:rPr lang="en-US" dirty="0"/>
              <a:t>Best Practice Recommendations: Pre-procedural Evaluation</a:t>
            </a:r>
          </a:p>
        </p:txBody>
      </p:sp>
      <p:sp>
        <p:nvSpPr>
          <p:cNvPr id="3" name="Content Placeholder 2">
            <a:extLst>
              <a:ext uri="{FF2B5EF4-FFF2-40B4-BE49-F238E27FC236}">
                <a16:creationId xmlns:a16="http://schemas.microsoft.com/office/drawing/2014/main" id="{435B12E9-621F-9042-9AA1-7F0542121B0D}"/>
              </a:ext>
            </a:extLst>
          </p:cNvPr>
          <p:cNvSpPr>
            <a:spLocks noGrp="1"/>
          </p:cNvSpPr>
          <p:nvPr>
            <p:ph idx="1"/>
          </p:nvPr>
        </p:nvSpPr>
        <p:spPr>
          <a:xfrm>
            <a:off x="838200" y="1825625"/>
            <a:ext cx="10515600" cy="4351338"/>
          </a:xfrm>
        </p:spPr>
        <p:txBody>
          <a:bodyPr/>
          <a:lstStyle/>
          <a:p>
            <a:r>
              <a:rPr lang="en-US" i="1" dirty="0"/>
              <a:t>Recommendation 4a: </a:t>
            </a:r>
            <a:r>
              <a:rPr lang="en-US" dirty="0"/>
              <a:t>Subjective voice assessment should be undertaken prior to performance of US-guided ablation procedures in any candidate.</a:t>
            </a:r>
            <a:r>
              <a:rPr lang="en-US" i="1" dirty="0"/>
              <a:t> </a:t>
            </a:r>
          </a:p>
          <a:p>
            <a:r>
              <a:rPr lang="en-US" i="1" dirty="0"/>
              <a:t>Recommendation 4b: </a:t>
            </a:r>
            <a:r>
              <a:rPr lang="en-US" dirty="0"/>
              <a:t>Patients with voice impairment or relevant prior surgical history warrant a laryngeal evaluation and assessment of vocal fold mobility.</a:t>
            </a:r>
            <a:r>
              <a:rPr lang="en-US" i="1" dirty="0"/>
              <a:t> </a:t>
            </a:r>
          </a:p>
          <a:p>
            <a:r>
              <a:rPr lang="en-US" i="1" dirty="0"/>
              <a:t>Recommendation 4c*: </a:t>
            </a:r>
            <a:r>
              <a:rPr lang="en-US" dirty="0"/>
              <a:t>Laryngeal exam should be performed prior to ablation on the contralateral side after ipsilateral ablation</a:t>
            </a:r>
            <a:r>
              <a:rPr lang="en-US" i="1" dirty="0"/>
              <a:t>. </a:t>
            </a:r>
          </a:p>
          <a:p>
            <a:endParaRPr lang="en-US" i="1"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F561FC8D-BC7F-064D-8B02-F3070311A28B}"/>
              </a:ext>
            </a:extLst>
          </p:cNvPr>
          <p:cNvPicPr>
            <a:picLocks noChangeAspect="1"/>
          </p:cNvPicPr>
          <p:nvPr/>
        </p:nvPicPr>
        <p:blipFill>
          <a:blip r:embed="rId2"/>
          <a:stretch>
            <a:fillRect/>
          </a:stretch>
        </p:blipFill>
        <p:spPr>
          <a:xfrm>
            <a:off x="10292041" y="4984781"/>
            <a:ext cx="1899959" cy="1799432"/>
          </a:xfrm>
          <a:prstGeom prst="rect">
            <a:avLst/>
          </a:prstGeom>
        </p:spPr>
      </p:pic>
      <p:sp>
        <p:nvSpPr>
          <p:cNvPr id="6" name="TextBox 5">
            <a:extLst>
              <a:ext uri="{FF2B5EF4-FFF2-40B4-BE49-F238E27FC236}">
                <a16:creationId xmlns:a16="http://schemas.microsoft.com/office/drawing/2014/main" id="{B6C3524F-D37A-DF44-A7E6-856B4A2B1A11}"/>
              </a:ext>
            </a:extLst>
          </p:cNvPr>
          <p:cNvSpPr txBox="1"/>
          <p:nvPr/>
        </p:nvSpPr>
        <p:spPr>
          <a:xfrm>
            <a:off x="5078437" y="5753686"/>
            <a:ext cx="4768948" cy="923330"/>
          </a:xfrm>
          <a:prstGeom prst="rect">
            <a:avLst/>
          </a:prstGeom>
          <a:noFill/>
        </p:spPr>
        <p:txBody>
          <a:bodyPr wrap="square" rtlCol="0">
            <a:spAutoFit/>
          </a:bodyPr>
          <a:lstStyle/>
          <a:p>
            <a:r>
              <a:rPr lang="en-US" dirty="0"/>
              <a:t>*</a:t>
            </a:r>
            <a:r>
              <a:rPr lang="en-US" i="1" dirty="0"/>
              <a:t>Indicates statement did not reach consensus among author voting panel. 7 of 39 voting authors voted “neutral” or “disagree.”</a:t>
            </a:r>
            <a:r>
              <a:rPr lang="en-US" dirty="0"/>
              <a:t> </a:t>
            </a:r>
          </a:p>
        </p:txBody>
      </p:sp>
    </p:spTree>
    <p:extLst>
      <p:ext uri="{BB962C8B-B14F-4D97-AF65-F5344CB8AC3E}">
        <p14:creationId xmlns:p14="http://schemas.microsoft.com/office/powerpoint/2010/main" val="64750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85E8-5F59-8E4E-BB75-3859F56DA903}"/>
              </a:ext>
            </a:extLst>
          </p:cNvPr>
          <p:cNvSpPr>
            <a:spLocks noGrp="1"/>
          </p:cNvSpPr>
          <p:nvPr>
            <p:ph type="title"/>
          </p:nvPr>
        </p:nvSpPr>
        <p:spPr/>
        <p:txBody>
          <a:bodyPr/>
          <a:lstStyle/>
          <a:p>
            <a:r>
              <a:rPr lang="en-US" dirty="0"/>
              <a:t>Best Practice Recommendations: Pre-procedural Evaluation</a:t>
            </a:r>
          </a:p>
        </p:txBody>
      </p:sp>
      <p:sp>
        <p:nvSpPr>
          <p:cNvPr id="3" name="Content Placeholder 2">
            <a:extLst>
              <a:ext uri="{FF2B5EF4-FFF2-40B4-BE49-F238E27FC236}">
                <a16:creationId xmlns:a16="http://schemas.microsoft.com/office/drawing/2014/main" id="{690FF474-1005-F541-90AE-DDDC14180BA4}"/>
              </a:ext>
            </a:extLst>
          </p:cNvPr>
          <p:cNvSpPr>
            <a:spLocks noGrp="1"/>
          </p:cNvSpPr>
          <p:nvPr>
            <p:ph idx="1"/>
          </p:nvPr>
        </p:nvSpPr>
        <p:spPr/>
        <p:txBody>
          <a:bodyPr/>
          <a:lstStyle/>
          <a:p>
            <a:r>
              <a:rPr lang="en-US" i="1" dirty="0"/>
              <a:t>Recommendation 5a: </a:t>
            </a:r>
            <a:r>
              <a:rPr lang="en-US" dirty="0"/>
              <a:t>Prior to pursuing US-guided ablation procedures, complete radiographic, biochemical, medical, and symptomatic evaluation should be performed and may be facilitated by completion of a checklist.</a:t>
            </a:r>
            <a:r>
              <a:rPr lang="en-US" i="1" dirty="0"/>
              <a:t> </a:t>
            </a:r>
            <a:endParaRPr lang="en-US" dirty="0"/>
          </a:p>
          <a:p>
            <a:r>
              <a:rPr lang="en-US" i="1" dirty="0"/>
              <a:t>Recommendation 5b: </a:t>
            </a:r>
            <a:r>
              <a:rPr lang="en-US" dirty="0"/>
              <a:t>Prior to pursuing US-guided ablation procedures, discussion should be held with the patient regarding expected outcome(s) and potential risks.</a:t>
            </a:r>
          </a:p>
        </p:txBody>
      </p:sp>
      <p:pic>
        <p:nvPicPr>
          <p:cNvPr id="4" name="Picture 3">
            <a:extLst>
              <a:ext uri="{FF2B5EF4-FFF2-40B4-BE49-F238E27FC236}">
                <a16:creationId xmlns:a16="http://schemas.microsoft.com/office/drawing/2014/main" id="{C61B198F-415F-BA41-8273-1D218BA3BB8B}"/>
              </a:ext>
            </a:extLst>
          </p:cNvPr>
          <p:cNvPicPr>
            <a:picLocks noChangeAspect="1"/>
          </p:cNvPicPr>
          <p:nvPr/>
        </p:nvPicPr>
        <p:blipFill>
          <a:blip r:embed="rId2"/>
          <a:stretch>
            <a:fillRect/>
          </a:stretch>
        </p:blipFill>
        <p:spPr>
          <a:xfrm>
            <a:off x="10292041" y="4984781"/>
            <a:ext cx="1899959" cy="1799432"/>
          </a:xfrm>
          <a:prstGeom prst="rect">
            <a:avLst/>
          </a:prstGeom>
        </p:spPr>
      </p:pic>
    </p:spTree>
    <p:extLst>
      <p:ext uri="{BB962C8B-B14F-4D97-AF65-F5344CB8AC3E}">
        <p14:creationId xmlns:p14="http://schemas.microsoft.com/office/powerpoint/2010/main" val="186901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F3A1F9-E02A-B245-99DA-54F7970827B8}"/>
              </a:ext>
            </a:extLst>
          </p:cNvPr>
          <p:cNvPicPr>
            <a:picLocks noChangeAspect="1"/>
          </p:cNvPicPr>
          <p:nvPr/>
        </p:nvPicPr>
        <p:blipFill>
          <a:blip r:embed="rId2"/>
          <a:stretch>
            <a:fillRect/>
          </a:stretch>
        </p:blipFill>
        <p:spPr>
          <a:xfrm>
            <a:off x="10292041" y="4984781"/>
            <a:ext cx="1899959" cy="1799432"/>
          </a:xfrm>
          <a:prstGeom prst="rect">
            <a:avLst/>
          </a:prstGeom>
        </p:spPr>
      </p:pic>
      <p:pic>
        <p:nvPicPr>
          <p:cNvPr id="14" name="Content Placeholder 13">
            <a:extLst>
              <a:ext uri="{FF2B5EF4-FFF2-40B4-BE49-F238E27FC236}">
                <a16:creationId xmlns:a16="http://schemas.microsoft.com/office/drawing/2014/main" id="{A1D5B2C4-6B37-C44E-8C95-7769144B3BE1}"/>
              </a:ext>
            </a:extLst>
          </p:cNvPr>
          <p:cNvPicPr>
            <a:picLocks noGrp="1" noChangeAspect="1"/>
          </p:cNvPicPr>
          <p:nvPr>
            <p:ph idx="1"/>
          </p:nvPr>
        </p:nvPicPr>
        <p:blipFill>
          <a:blip r:embed="rId3"/>
          <a:stretch>
            <a:fillRect/>
          </a:stretch>
        </p:blipFill>
        <p:spPr>
          <a:xfrm>
            <a:off x="2450592" y="586862"/>
            <a:ext cx="5950458" cy="5573432"/>
          </a:xfrm>
        </p:spPr>
      </p:pic>
    </p:spTree>
    <p:extLst>
      <p:ext uri="{BB962C8B-B14F-4D97-AF65-F5344CB8AC3E}">
        <p14:creationId xmlns:p14="http://schemas.microsoft.com/office/powerpoint/2010/main" val="4204211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4858</TotalTime>
  <Words>1304</Words>
  <Application>Microsoft Macintosh PowerPoint</Application>
  <PresentationFormat>Widescreen</PresentationFormat>
  <Paragraphs>101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Radiofrequency Ablation and Related Ultrasound-Guided Ablation Technologies for Treatment of Benign and Malignant Thyroid Disease: An International Multidisciplinary Consensus Statement of the American Head and Neck Society Endocrine Surgery Section with the Asia Pacific Society of Thyroid Surgery, Associazione Medici Endocrinologi, British Association of Endocrine and Thyroid Surgeons, European Thyroid Association, Italian Society of Endocrine Surgery Units, Korean Society of Thyroid Radiology, Latin American Thyroid Society, and Thyroid Nodules Therapies Association </vt:lpstr>
      <vt:lpstr>Author Panel</vt:lpstr>
      <vt:lpstr>Overview</vt:lpstr>
      <vt:lpstr>Overview</vt:lpstr>
      <vt:lpstr>Best Practice Recommendations: Pre-procedural Evaluation</vt:lpstr>
      <vt:lpstr>Best Practice Recommendations: Pre-procedural Evaluation</vt:lpstr>
      <vt:lpstr>Best Practice Recommendations: Pre-procedural Evaluation</vt:lpstr>
      <vt:lpstr>Best Practice Recommendations: Pre-procedural Evaluation</vt:lpstr>
      <vt:lpstr>PowerPoint Presentation</vt:lpstr>
      <vt:lpstr>PowerPoint Presentation</vt:lpstr>
      <vt:lpstr>PowerPoint Presentation</vt:lpstr>
      <vt:lpstr>Overview</vt:lpstr>
      <vt:lpstr>Best Practice Recommendations: Technique</vt:lpstr>
      <vt:lpstr>Best Practice Recommendations: Technique</vt:lpstr>
      <vt:lpstr>PowerPoint Presentation</vt:lpstr>
      <vt:lpstr>PowerPoint Presentation</vt:lpstr>
      <vt:lpstr>Overview</vt:lpstr>
      <vt:lpstr>Best Practice Recommendations: Post-procedural Considerations</vt:lpstr>
      <vt:lpstr>PowerPoint Presentation</vt:lpstr>
      <vt:lpstr>Overview</vt:lpstr>
      <vt:lpstr>Best Practice Recommendations: Efficacy and Outcomes</vt:lpstr>
      <vt:lpstr>Best Practice Recommendations: Efficacy and Outcomes</vt:lpstr>
      <vt:lpstr>Best Practice Recommendations: Efficacy and Outcomes</vt:lpstr>
      <vt:lpstr>PowerPoint Presentation</vt:lpstr>
      <vt:lpstr>PowerPoint Presentation</vt:lpstr>
      <vt:lpstr>PowerPoint Presentation</vt:lpstr>
      <vt:lpstr>Overview</vt:lpstr>
      <vt:lpstr>Best Practice Recommendations: Complications</vt:lpstr>
      <vt:lpstr>Best Practice Recommendations: Implementation</vt:lpstr>
      <vt:lpstr>Best Practice Recommendations: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Radiofrequency Ablation and Related Ultrasound-Guided Ablation Technologies for Treatment of Benign and Malignant Thyroid Disease: An International Multidisciplinary Consensus Statement of the American Head and Neck Society Endocrine Surgery Section with the Asia Pacific Society of Thyroid Surgery, Associazione Medici Endocrinologi, British Association of Endocrine and Thyroid Surgeons, European Thyroid Association, Italian Society of Endocrine Surgery Units, Korean Society of Thyroid Radiology, Latin American Thyroid Society, and Thyroid Nodules Therapies Association </dc:title>
  <dc:creator>Russell, Marika D</dc:creator>
  <cp:lastModifiedBy>Russell, Marika D</cp:lastModifiedBy>
  <cp:revision>38</cp:revision>
  <dcterms:created xsi:type="dcterms:W3CDTF">2021-03-19T21:21:43Z</dcterms:created>
  <dcterms:modified xsi:type="dcterms:W3CDTF">2021-08-26T04:19:50Z</dcterms:modified>
</cp:coreProperties>
</file>