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7" r:id="rId2"/>
  </p:sldMasterIdLst>
  <p:sldIdLst>
    <p:sldId id="256" r:id="rId3"/>
    <p:sldId id="325" r:id="rId4"/>
    <p:sldId id="265" r:id="rId5"/>
    <p:sldId id="266" r:id="rId6"/>
    <p:sldId id="267" r:id="rId7"/>
    <p:sldId id="268" r:id="rId8"/>
    <p:sldId id="269" r:id="rId9"/>
    <p:sldId id="324" r:id="rId10"/>
    <p:sldId id="327" r:id="rId11"/>
    <p:sldId id="323" r:id="rId12"/>
    <p:sldId id="321" r:id="rId13"/>
    <p:sldId id="275" r:id="rId14"/>
    <p:sldId id="291" r:id="rId15"/>
    <p:sldId id="279" r:id="rId16"/>
    <p:sldId id="284" r:id="rId17"/>
    <p:sldId id="283" r:id="rId18"/>
    <p:sldId id="288" r:id="rId19"/>
    <p:sldId id="292" r:id="rId20"/>
    <p:sldId id="295" r:id="rId21"/>
    <p:sldId id="297" r:id="rId22"/>
    <p:sldId id="299" r:id="rId23"/>
    <p:sldId id="302" r:id="rId24"/>
    <p:sldId id="293" r:id="rId25"/>
    <p:sldId id="303" r:id="rId26"/>
    <p:sldId id="304" r:id="rId27"/>
    <p:sldId id="305" r:id="rId28"/>
    <p:sldId id="307" r:id="rId29"/>
    <p:sldId id="310" r:id="rId30"/>
    <p:sldId id="294" r:id="rId31"/>
    <p:sldId id="311" r:id="rId32"/>
    <p:sldId id="319" r:id="rId33"/>
    <p:sldId id="312" r:id="rId34"/>
    <p:sldId id="313" r:id="rId35"/>
    <p:sldId id="320" r:id="rId36"/>
    <p:sldId id="318" r:id="rId37"/>
    <p:sldId id="270" r:id="rId38"/>
    <p:sldId id="271" r:id="rId39"/>
    <p:sldId id="272" r:id="rId40"/>
    <p:sldId id="273" r:id="rId41"/>
    <p:sldId id="274" r:id="rId42"/>
    <p:sldId id="32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6596"/>
    <p:restoredTop sz="96281"/>
  </p:normalViewPr>
  <p:slideViewPr>
    <p:cSldViewPr snapToGrid="0">
      <p:cViewPr varScale="1">
        <p:scale>
          <a:sx n="67" d="100"/>
          <a:sy n="67" d="100"/>
        </p:scale>
        <p:origin x="200" y="44"/>
      </p:cViewPr>
      <p:guideLst/>
    </p:cSldViewPr>
  </p:slideViewPr>
  <p:notesTextViewPr>
    <p:cViewPr>
      <p:scale>
        <a:sx n="3" d="2"/>
        <a:sy n="3" d="2"/>
      </p:scale>
      <p:origin x="0" y="0"/>
    </p:cViewPr>
  </p:notesTextViewPr>
  <p:sorterViewPr>
    <p:cViewPr>
      <p:scale>
        <a:sx n="90" d="100"/>
        <a:sy n="90" d="100"/>
      </p:scale>
      <p:origin x="0" y="-151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6.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424" y="648844"/>
            <a:ext cx="2743200" cy="5562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166" y="688856"/>
            <a:ext cx="4790464" cy="476257"/>
          </a:xfrm>
          <a:prstGeom prst="rect">
            <a:avLst/>
          </a:prstGeom>
        </p:spPr>
      </p:pic>
    </p:spTree>
    <p:extLst>
      <p:ext uri="{BB962C8B-B14F-4D97-AF65-F5344CB8AC3E}">
        <p14:creationId xmlns:p14="http://schemas.microsoft.com/office/powerpoint/2010/main" val="244408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5"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a:xfrm>
            <a:off x="3336324" y="6321652"/>
            <a:ext cx="7707596" cy="215444"/>
          </a:xfrm>
        </p:spPr>
        <p:txBody>
          <a:bodyPr/>
          <a:lstStyle>
            <a:lvl1pPr>
              <a:defRPr sz="14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158625323"/>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a:xfrm>
            <a:off x="3336324" y="6321652"/>
            <a:ext cx="7707596" cy="215444"/>
          </a:xfrm>
        </p:spPr>
        <p:txBody>
          <a:bodyPr/>
          <a:lstStyle>
            <a:lvl1pPr>
              <a:defRPr sz="14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34074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2834182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Tree>
    <p:extLst>
      <p:ext uri="{BB962C8B-B14F-4D97-AF65-F5344CB8AC3E}">
        <p14:creationId xmlns:p14="http://schemas.microsoft.com/office/powerpoint/2010/main" val="4025168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Tree>
    <p:extLst>
      <p:ext uri="{BB962C8B-B14F-4D97-AF65-F5344CB8AC3E}">
        <p14:creationId xmlns:p14="http://schemas.microsoft.com/office/powerpoint/2010/main" val="2053554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795" y="3033915"/>
            <a:ext cx="4058273" cy="82296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026" y="3171075"/>
            <a:ext cx="5518531" cy="548640"/>
          </a:xfrm>
          <a:prstGeom prst="rect">
            <a:avLst/>
          </a:prstGeom>
        </p:spPr>
      </p:pic>
    </p:spTree>
    <p:extLst>
      <p:ext uri="{BB962C8B-B14F-4D97-AF65-F5344CB8AC3E}">
        <p14:creationId xmlns:p14="http://schemas.microsoft.com/office/powerpoint/2010/main" val="3283327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03D6-7677-40D6-EA95-FAF510928C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F5E203-0301-3AFC-182B-4F145C6A0E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0ADB59-3841-D377-07B4-04D8073EFF4E}"/>
              </a:ext>
            </a:extLst>
          </p:cNvPr>
          <p:cNvSpPr>
            <a:spLocks noGrp="1"/>
          </p:cNvSpPr>
          <p:nvPr>
            <p:ph type="dt" sz="half" idx="10"/>
          </p:nvPr>
        </p:nvSpPr>
        <p:spPr/>
        <p:txBody>
          <a:bodyPr/>
          <a:lstStyle/>
          <a:p>
            <a:fld id="{AC61092E-66D0-2746-BFF5-FE73687ADED7}" type="datetimeFigureOut">
              <a:rPr lang="en-US" smtClean="0"/>
              <a:t>10/15/2023</a:t>
            </a:fld>
            <a:endParaRPr lang="en-US"/>
          </a:p>
        </p:txBody>
      </p:sp>
      <p:sp>
        <p:nvSpPr>
          <p:cNvPr id="5" name="Footer Placeholder 4">
            <a:extLst>
              <a:ext uri="{FF2B5EF4-FFF2-40B4-BE49-F238E27FC236}">
                <a16:creationId xmlns:a16="http://schemas.microsoft.com/office/drawing/2014/main" id="{CAB16E09-3806-E8ED-8EA3-C94F504FC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C046B-9819-E25D-8F83-A38B69585307}"/>
              </a:ext>
            </a:extLst>
          </p:cNvPr>
          <p:cNvSpPr>
            <a:spLocks noGrp="1"/>
          </p:cNvSpPr>
          <p:nvPr>
            <p:ph type="sldNum" sz="quarter" idx="12"/>
          </p:nvPr>
        </p:nvSpPr>
        <p:spPr/>
        <p:txBody>
          <a:bodyPr/>
          <a:lstStyle/>
          <a:p>
            <a:fld id="{1A1B14E9-07DB-3F46-B09F-A38CBB402851}" type="slidenum">
              <a:rPr lang="en-US" smtClean="0"/>
              <a:t>‹#›</a:t>
            </a:fld>
            <a:endParaRPr lang="en-US"/>
          </a:p>
        </p:txBody>
      </p:sp>
    </p:spTree>
    <p:extLst>
      <p:ext uri="{BB962C8B-B14F-4D97-AF65-F5344CB8AC3E}">
        <p14:creationId xmlns:p14="http://schemas.microsoft.com/office/powerpoint/2010/main" val="3331600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424" y="648844"/>
            <a:ext cx="2743200" cy="5562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166" y="688856"/>
            <a:ext cx="4790464" cy="476257"/>
          </a:xfrm>
          <a:prstGeom prst="rect">
            <a:avLst/>
          </a:prstGeom>
        </p:spPr>
      </p:pic>
    </p:spTree>
    <p:extLst>
      <p:ext uri="{BB962C8B-B14F-4D97-AF65-F5344CB8AC3E}">
        <p14:creationId xmlns:p14="http://schemas.microsoft.com/office/powerpoint/2010/main" val="1232388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a:xfrm>
            <a:off x="3336324" y="6321652"/>
            <a:ext cx="7707596" cy="215444"/>
          </a:xfrm>
        </p:spPr>
        <p:txBody>
          <a:bodyPr/>
          <a:lstStyle>
            <a:lvl1pPr>
              <a:defRPr sz="14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94468013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11"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a:xfrm>
            <a:off x="3336324" y="6321652"/>
            <a:ext cx="7707596" cy="215444"/>
          </a:xfrm>
        </p:spPr>
        <p:txBody>
          <a:bodyPr/>
          <a:lstStyle>
            <a:lvl1pPr>
              <a:defRPr sz="14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112495533"/>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a:xfrm>
            <a:off x="3336324" y="6321652"/>
            <a:ext cx="7707596" cy="215444"/>
          </a:xfrm>
        </p:spPr>
        <p:txBody>
          <a:bodyPr/>
          <a:lstStyle>
            <a:lvl1pPr>
              <a:defRPr sz="14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80043754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8"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a:xfrm>
            <a:off x="3336324" y="6321652"/>
            <a:ext cx="7707596" cy="215444"/>
          </a:xfrm>
        </p:spPr>
        <p:txBody>
          <a:bodyPr/>
          <a:lstStyle>
            <a:lvl1pPr>
              <a:defRPr sz="14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401996037"/>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8"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a:xfrm>
            <a:off x="3336324" y="6321652"/>
            <a:ext cx="7707596" cy="215444"/>
          </a:xfrm>
        </p:spPr>
        <p:txBody>
          <a:bodyPr/>
          <a:lstStyle>
            <a:lvl1pPr>
              <a:defRPr sz="14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645542342"/>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8"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a:xfrm>
            <a:off x="3336324" y="6321652"/>
            <a:ext cx="7707596" cy="215444"/>
          </a:xfrm>
        </p:spPr>
        <p:txBody>
          <a:bodyPr/>
          <a:lstStyle>
            <a:lvl1pPr>
              <a:defRPr sz="14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771494556"/>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16" name="Footer Placeholder 3">
            <a:extLst>
              <a:ext uri="{FF2B5EF4-FFF2-40B4-BE49-F238E27FC236}">
                <a16:creationId xmlns:a16="http://schemas.microsoft.com/office/drawing/2014/main" id="{7A9F9743-0A9D-2345-B04A-C049C5CEE76A}"/>
              </a:ext>
            </a:extLst>
          </p:cNvPr>
          <p:cNvSpPr>
            <a:spLocks noGrp="1"/>
          </p:cNvSpPr>
          <p:nvPr>
            <p:ph type="ftr" sz="quarter" idx="18"/>
          </p:nvPr>
        </p:nvSpPr>
        <p:spPr>
          <a:xfrm>
            <a:off x="3336324" y="6321652"/>
            <a:ext cx="7707596" cy="215444"/>
          </a:xfrm>
        </p:spPr>
        <p:txBody>
          <a:bodyPr/>
          <a:lstStyle>
            <a:lvl1pPr>
              <a:defRPr sz="14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650997692"/>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3">
            <a:extLst>
              <a:ext uri="{FF2B5EF4-FFF2-40B4-BE49-F238E27FC236}">
                <a16:creationId xmlns:a16="http://schemas.microsoft.com/office/drawing/2014/main" id="{7A9F9743-0A9D-2345-B04A-C049C5CEE76A}"/>
              </a:ext>
            </a:extLst>
          </p:cNvPr>
          <p:cNvSpPr>
            <a:spLocks noGrp="1"/>
          </p:cNvSpPr>
          <p:nvPr>
            <p:ph type="ftr" sz="quarter" idx="19"/>
          </p:nvPr>
        </p:nvSpPr>
        <p:spPr>
          <a:xfrm>
            <a:off x="3336324" y="6321652"/>
            <a:ext cx="7707596" cy="215444"/>
          </a:xfrm>
        </p:spPr>
        <p:txBody>
          <a:bodyPr/>
          <a:lstStyle>
            <a:lvl1pPr>
              <a:defRPr sz="14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823852651"/>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a:t>Click icon to add table</a:t>
            </a:r>
            <a:endParaRPr lang="en-US" dirty="0"/>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6"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a:xfrm>
            <a:off x="3336324" y="6321652"/>
            <a:ext cx="7707596" cy="215444"/>
          </a:xfrm>
        </p:spPr>
        <p:txBody>
          <a:bodyPr/>
          <a:lstStyle>
            <a:lvl1pPr>
              <a:defRPr sz="14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13080452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5"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a:xfrm>
            <a:off x="3336324" y="6321652"/>
            <a:ext cx="7707596" cy="215444"/>
          </a:xfrm>
        </p:spPr>
        <p:txBody>
          <a:bodyPr/>
          <a:lstStyle>
            <a:lvl1pPr>
              <a:defRPr sz="14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983503383"/>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a:xfrm>
            <a:off x="3336324" y="6321652"/>
            <a:ext cx="7707596" cy="215444"/>
          </a:xfrm>
        </p:spPr>
        <p:txBody>
          <a:bodyPr/>
          <a:lstStyle>
            <a:lvl1pPr>
              <a:defRPr sz="14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937856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3895742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Tree>
    <p:extLst>
      <p:ext uri="{BB962C8B-B14F-4D97-AF65-F5344CB8AC3E}">
        <p14:creationId xmlns:p14="http://schemas.microsoft.com/office/powerpoint/2010/main" val="391489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11"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a:xfrm>
            <a:off x="3336324" y="6321652"/>
            <a:ext cx="7707596" cy="215444"/>
          </a:xfrm>
        </p:spPr>
        <p:txBody>
          <a:bodyPr/>
          <a:lstStyle>
            <a:lvl1pPr>
              <a:defRPr sz="14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201580366"/>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Tree>
    <p:extLst>
      <p:ext uri="{BB962C8B-B14F-4D97-AF65-F5344CB8AC3E}">
        <p14:creationId xmlns:p14="http://schemas.microsoft.com/office/powerpoint/2010/main" val="27110828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795" y="3033915"/>
            <a:ext cx="4058273" cy="82296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026" y="3171075"/>
            <a:ext cx="5518531" cy="548640"/>
          </a:xfrm>
          <a:prstGeom prst="rect">
            <a:avLst/>
          </a:prstGeom>
        </p:spPr>
      </p:pic>
    </p:spTree>
    <p:extLst>
      <p:ext uri="{BB962C8B-B14F-4D97-AF65-F5344CB8AC3E}">
        <p14:creationId xmlns:p14="http://schemas.microsoft.com/office/powerpoint/2010/main" val="9056381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03D6-7677-40D6-EA95-FAF510928C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F5E203-0301-3AFC-182B-4F145C6A0E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0ADB59-3841-D377-07B4-04D8073EFF4E}"/>
              </a:ext>
            </a:extLst>
          </p:cNvPr>
          <p:cNvSpPr>
            <a:spLocks noGrp="1"/>
          </p:cNvSpPr>
          <p:nvPr>
            <p:ph type="dt" sz="half" idx="10"/>
          </p:nvPr>
        </p:nvSpPr>
        <p:spPr/>
        <p:txBody>
          <a:bodyPr/>
          <a:lstStyle/>
          <a:p>
            <a:fld id="{AC61092E-66D0-2746-BFF5-FE73687ADED7}" type="datetimeFigureOut">
              <a:rPr lang="en-US" smtClean="0"/>
              <a:t>10/15/2023</a:t>
            </a:fld>
            <a:endParaRPr lang="en-US"/>
          </a:p>
        </p:txBody>
      </p:sp>
      <p:sp>
        <p:nvSpPr>
          <p:cNvPr id="5" name="Footer Placeholder 4">
            <a:extLst>
              <a:ext uri="{FF2B5EF4-FFF2-40B4-BE49-F238E27FC236}">
                <a16:creationId xmlns:a16="http://schemas.microsoft.com/office/drawing/2014/main" id="{CAB16E09-3806-E8ED-8EA3-C94F504FC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C046B-9819-E25D-8F83-A38B69585307}"/>
              </a:ext>
            </a:extLst>
          </p:cNvPr>
          <p:cNvSpPr>
            <a:spLocks noGrp="1"/>
          </p:cNvSpPr>
          <p:nvPr>
            <p:ph type="sldNum" sz="quarter" idx="12"/>
          </p:nvPr>
        </p:nvSpPr>
        <p:spPr/>
        <p:txBody>
          <a:bodyPr/>
          <a:lstStyle/>
          <a:p>
            <a:fld id="{1A1B14E9-07DB-3F46-B09F-A38CBB402851}" type="slidenum">
              <a:rPr lang="en-US" smtClean="0"/>
              <a:t>‹#›</a:t>
            </a:fld>
            <a:endParaRPr lang="en-US"/>
          </a:p>
        </p:txBody>
      </p:sp>
    </p:spTree>
    <p:extLst>
      <p:ext uri="{BB962C8B-B14F-4D97-AF65-F5344CB8AC3E}">
        <p14:creationId xmlns:p14="http://schemas.microsoft.com/office/powerpoint/2010/main" val="197472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8"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a:xfrm>
            <a:off x="3336324" y="6321652"/>
            <a:ext cx="7707596" cy="215444"/>
          </a:xfrm>
        </p:spPr>
        <p:txBody>
          <a:bodyPr/>
          <a:lstStyle>
            <a:lvl1pPr>
              <a:defRPr sz="14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961642881"/>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8"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a:xfrm>
            <a:off x="3336324" y="6321652"/>
            <a:ext cx="7707596" cy="215444"/>
          </a:xfrm>
        </p:spPr>
        <p:txBody>
          <a:bodyPr/>
          <a:lstStyle>
            <a:lvl1pPr>
              <a:defRPr sz="14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349465863"/>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8"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a:xfrm>
            <a:off x="3336324" y="6321652"/>
            <a:ext cx="7707596" cy="215444"/>
          </a:xfrm>
        </p:spPr>
        <p:txBody>
          <a:bodyPr/>
          <a:lstStyle>
            <a:lvl1pPr>
              <a:defRPr sz="14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963827105"/>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16" name="Footer Placeholder 3">
            <a:extLst>
              <a:ext uri="{FF2B5EF4-FFF2-40B4-BE49-F238E27FC236}">
                <a16:creationId xmlns:a16="http://schemas.microsoft.com/office/drawing/2014/main" id="{7A9F9743-0A9D-2345-B04A-C049C5CEE76A}"/>
              </a:ext>
            </a:extLst>
          </p:cNvPr>
          <p:cNvSpPr>
            <a:spLocks noGrp="1"/>
          </p:cNvSpPr>
          <p:nvPr>
            <p:ph type="ftr" sz="quarter" idx="18"/>
          </p:nvPr>
        </p:nvSpPr>
        <p:spPr>
          <a:xfrm>
            <a:off x="3336324" y="6321652"/>
            <a:ext cx="7707596" cy="215444"/>
          </a:xfrm>
        </p:spPr>
        <p:txBody>
          <a:bodyPr/>
          <a:lstStyle>
            <a:lvl1pPr>
              <a:defRPr sz="14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045488342"/>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3">
            <a:extLst>
              <a:ext uri="{FF2B5EF4-FFF2-40B4-BE49-F238E27FC236}">
                <a16:creationId xmlns:a16="http://schemas.microsoft.com/office/drawing/2014/main" id="{7A9F9743-0A9D-2345-B04A-C049C5CEE76A}"/>
              </a:ext>
            </a:extLst>
          </p:cNvPr>
          <p:cNvSpPr>
            <a:spLocks noGrp="1"/>
          </p:cNvSpPr>
          <p:nvPr>
            <p:ph type="ftr" sz="quarter" idx="19"/>
          </p:nvPr>
        </p:nvSpPr>
        <p:spPr>
          <a:xfrm>
            <a:off x="3336324" y="6321652"/>
            <a:ext cx="7707596" cy="215444"/>
          </a:xfrm>
        </p:spPr>
        <p:txBody>
          <a:bodyPr/>
          <a:lstStyle>
            <a:lvl1pPr>
              <a:defRPr sz="14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059547522"/>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a:t>Click icon to add table</a:t>
            </a:r>
            <a:endParaRPr lang="en-US" dirty="0"/>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6"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a:xfrm>
            <a:off x="3336324" y="6321652"/>
            <a:ext cx="7707596" cy="215444"/>
          </a:xfrm>
        </p:spPr>
        <p:txBody>
          <a:bodyPr/>
          <a:lstStyle>
            <a:lvl1pPr>
              <a:defRPr sz="14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328924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ags" Target="../tags/tag4.xml"/><Relationship Id="rId3" Type="http://schemas.openxmlformats.org/officeDocument/2006/relationships/slideLayout" Target="../slideLayouts/slideLayout19.xml"/><Relationship Id="rId21" Type="http://schemas.openxmlformats.org/officeDocument/2006/relationships/image" Target="../media/image1.emf"/><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oleObject" Target="../embeddings/oleObject3.bin"/><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3.svg"/><Relationship Id="rId10" Type="http://schemas.openxmlformats.org/officeDocument/2006/relationships/slideLayout" Target="../slideLayouts/slideLayout26.xml"/><Relationship Id="rId19" Type="http://schemas.openxmlformats.org/officeDocument/2006/relationships/tags" Target="../tags/tag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18"/>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530" imgH="531" progId="TCLayout.ActiveDocument.1">
                  <p:embed/>
                </p:oleObj>
              </mc:Choice>
              <mc:Fallback>
                <p:oleObj name="think-cell Slide" r:id="rId20"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21652"/>
            <a:ext cx="7707596" cy="215444"/>
          </a:xfrm>
          <a:prstGeom prst="rect">
            <a:avLst/>
          </a:prstGeom>
          <a:noFill/>
        </p:spPr>
        <p:txBody>
          <a:bodyPr vert="horz" wrap="square" lIns="0" tIns="0" rIns="0" bIns="0" rtlCol="0" anchor="b" anchorCtr="0">
            <a:spAutoFit/>
          </a:bodyPr>
          <a:lstStyle>
            <a:lvl1pPr algn="r">
              <a:defRPr lang="en-US" sz="1400">
                <a:solidFill>
                  <a:schemeClr val="tx1">
                    <a:lumMod val="50000"/>
                    <a:lumOff val="50000"/>
                  </a:schemeClr>
                </a:solidFill>
              </a:defRPr>
            </a:lvl1pPr>
          </a:lstStyle>
          <a:p>
            <a:endParaRPr lang="en-US"/>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3951136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18"/>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530" imgH="531" progId="TCLayout.ActiveDocument.1">
                  <p:embed/>
                </p:oleObj>
              </mc:Choice>
              <mc:Fallback>
                <p:oleObj name="think-cell Slide" r:id="rId20"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21652"/>
            <a:ext cx="7707596" cy="215444"/>
          </a:xfrm>
          <a:prstGeom prst="rect">
            <a:avLst/>
          </a:prstGeom>
          <a:noFill/>
        </p:spPr>
        <p:txBody>
          <a:bodyPr vert="horz" wrap="square" lIns="0" tIns="0" rIns="0" bIns="0" rtlCol="0" anchor="b" anchorCtr="0">
            <a:spAutoFit/>
          </a:bodyPr>
          <a:lstStyle>
            <a:lvl1pPr algn="r">
              <a:defRPr lang="en-US" sz="1400">
                <a:solidFill>
                  <a:schemeClr val="tx1">
                    <a:lumMod val="50000"/>
                    <a:lumOff val="50000"/>
                  </a:schemeClr>
                </a:solidFill>
              </a:defRPr>
            </a:lvl1pPr>
          </a:lstStyle>
          <a:p>
            <a:endParaRPr lang="en-US"/>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11712714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mailto:Gregory_Randolph@meei.Harvard.edu"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mailto:Greg.Farwell@Pennmedicine.upenn.edu" TargetMode="External"/><Relationship Id="rId5" Type="http://schemas.openxmlformats.org/officeDocument/2006/relationships/hyperlink" Target="mailto:Baran.Sumer@UTSouthwestern.edu" TargetMode="External"/><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7B819154-6182-E796-C9A6-75E922767F8F}"/>
              </a:ext>
            </a:extLst>
          </p:cNvPr>
          <p:cNvSpPr>
            <a:spLocks noGrp="1"/>
          </p:cNvSpPr>
          <p:nvPr>
            <p:ph type="body" sz="half" idx="2"/>
          </p:nvPr>
        </p:nvSpPr>
        <p:spPr>
          <a:xfrm>
            <a:off x="1106424" y="6316193"/>
            <a:ext cx="1832218" cy="243349"/>
          </a:xfrm>
        </p:spPr>
        <p:txBody>
          <a:bodyPr/>
          <a:lstStyle/>
          <a:p>
            <a:r>
              <a:rPr lang="en-US" dirty="0"/>
              <a:t>October, 2023</a:t>
            </a:r>
          </a:p>
        </p:txBody>
      </p:sp>
      <p:pic>
        <p:nvPicPr>
          <p:cNvPr id="5124" name="Picture 4" descr="Old South Meeting House | The Freedom Trail">
            <a:extLst>
              <a:ext uri="{FF2B5EF4-FFF2-40B4-BE49-F238E27FC236}">
                <a16:creationId xmlns:a16="http://schemas.microsoft.com/office/drawing/2014/main" id="{F0913FEF-29A0-0D22-F75C-A676F31C1C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425" y="3041604"/>
            <a:ext cx="4467225" cy="29719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4D8145D-FEA9-8B8E-0518-B45C4F2DE6E3}"/>
              </a:ext>
            </a:extLst>
          </p:cNvPr>
          <p:cNvSpPr/>
          <p:nvPr/>
        </p:nvSpPr>
        <p:spPr>
          <a:xfrm>
            <a:off x="1267935" y="573970"/>
            <a:ext cx="10248899" cy="1047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126" name="Picture 6" descr="AHNS - American Head and Neck Society - Head and Neck Cancer Research &amp;  Education">
            <a:extLst>
              <a:ext uri="{FF2B5EF4-FFF2-40B4-BE49-F238E27FC236}">
                <a16:creationId xmlns:a16="http://schemas.microsoft.com/office/drawing/2014/main" id="{1538470C-EBAD-CAF8-A8BC-CE3700585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34" y="149509"/>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017E7B2-592C-E560-91E1-0B82800C1B7B}"/>
              </a:ext>
            </a:extLst>
          </p:cNvPr>
          <p:cNvSpPr>
            <a:spLocks noGrp="1"/>
          </p:cNvSpPr>
          <p:nvPr>
            <p:ph type="ctrTitle"/>
          </p:nvPr>
        </p:nvSpPr>
        <p:spPr>
          <a:xfrm>
            <a:off x="2344259" y="844450"/>
            <a:ext cx="9522781" cy="1680909"/>
          </a:xfrm>
        </p:spPr>
        <p:txBody>
          <a:bodyPr/>
          <a:lstStyle/>
          <a:p>
            <a:br>
              <a:rPr lang="en-US" dirty="0"/>
            </a:br>
            <a:r>
              <a:rPr lang="en-US" sz="4800" dirty="0"/>
              <a:t>AHNS </a:t>
            </a:r>
            <a:r>
              <a:rPr lang="en-US" sz="4000" dirty="0"/>
              <a:t>Guideline Development:</a:t>
            </a:r>
            <a:br>
              <a:rPr lang="en-US" sz="4000" dirty="0"/>
            </a:br>
            <a:r>
              <a:rPr lang="en-US" sz="4000" dirty="0"/>
              <a:t>          Townhall for the Recon Section </a:t>
            </a:r>
            <a:endParaRPr lang="en-US" dirty="0"/>
          </a:p>
        </p:txBody>
      </p:sp>
    </p:spTree>
    <p:extLst>
      <p:ext uri="{BB962C8B-B14F-4D97-AF65-F5344CB8AC3E}">
        <p14:creationId xmlns:p14="http://schemas.microsoft.com/office/powerpoint/2010/main" val="40279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3595B-0C53-46DA-9589-7E594B1DB458}"/>
              </a:ext>
            </a:extLst>
          </p:cNvPr>
          <p:cNvSpPr>
            <a:spLocks noGrp="1"/>
          </p:cNvSpPr>
          <p:nvPr>
            <p:ph type="title"/>
          </p:nvPr>
        </p:nvSpPr>
        <p:spPr/>
        <p:txBody>
          <a:bodyPr/>
          <a:lstStyle/>
          <a:p>
            <a:r>
              <a:rPr lang="en-US" dirty="0"/>
              <a:t>AHNS Whitepaper 2024</a:t>
            </a:r>
          </a:p>
        </p:txBody>
      </p:sp>
      <p:sp>
        <p:nvSpPr>
          <p:cNvPr id="4" name="Text Placeholder 3">
            <a:extLst>
              <a:ext uri="{FF2B5EF4-FFF2-40B4-BE49-F238E27FC236}">
                <a16:creationId xmlns:a16="http://schemas.microsoft.com/office/drawing/2014/main" id="{57D3A3A1-0BB1-7D1E-C179-6C10205C6757}"/>
              </a:ext>
            </a:extLst>
          </p:cNvPr>
          <p:cNvSpPr>
            <a:spLocks noGrp="1"/>
          </p:cNvSpPr>
          <p:nvPr>
            <p:ph type="body" sz="quarter" idx="14"/>
          </p:nvPr>
        </p:nvSpPr>
        <p:spPr/>
        <p:txBody>
          <a:bodyPr/>
          <a:lstStyle/>
          <a:p>
            <a:endParaRPr lang="en-US"/>
          </a:p>
        </p:txBody>
      </p:sp>
      <p:pic>
        <p:nvPicPr>
          <p:cNvPr id="3074" name="Picture 2" descr="The world's greatest car engines | Autocar">
            <a:extLst>
              <a:ext uri="{FF2B5EF4-FFF2-40B4-BE49-F238E27FC236}">
                <a16:creationId xmlns:a16="http://schemas.microsoft.com/office/drawing/2014/main" id="{0EDC3540-F3F8-9CDF-CF56-68A173CB94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5779" y="2534141"/>
            <a:ext cx="2628900"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4960B1D-633F-6D12-312C-A3C4BC084D35}"/>
              </a:ext>
            </a:extLst>
          </p:cNvPr>
          <p:cNvSpPr txBox="1"/>
          <p:nvPr/>
        </p:nvSpPr>
        <p:spPr>
          <a:xfrm>
            <a:off x="885779" y="2020684"/>
            <a:ext cx="2658100" cy="461665"/>
          </a:xfrm>
          <a:prstGeom prst="rect">
            <a:avLst/>
          </a:prstGeom>
          <a:noFill/>
        </p:spPr>
        <p:txBody>
          <a:bodyPr wrap="none" rtlCol="0">
            <a:spAutoFit/>
          </a:bodyPr>
          <a:lstStyle/>
          <a:p>
            <a:r>
              <a:rPr lang="en-US" sz="2400" b="1" dirty="0"/>
              <a:t>The AHNS Sections </a:t>
            </a:r>
          </a:p>
        </p:txBody>
      </p:sp>
      <p:sp>
        <p:nvSpPr>
          <p:cNvPr id="6" name="TextBox 5">
            <a:extLst>
              <a:ext uri="{FF2B5EF4-FFF2-40B4-BE49-F238E27FC236}">
                <a16:creationId xmlns:a16="http://schemas.microsoft.com/office/drawing/2014/main" id="{3F979CA9-9C42-9A64-705A-735229C3A5E2}"/>
              </a:ext>
            </a:extLst>
          </p:cNvPr>
          <p:cNvSpPr txBox="1"/>
          <p:nvPr/>
        </p:nvSpPr>
        <p:spPr>
          <a:xfrm>
            <a:off x="5378450" y="3163362"/>
            <a:ext cx="2027863" cy="461665"/>
          </a:xfrm>
          <a:prstGeom prst="rect">
            <a:avLst/>
          </a:prstGeom>
          <a:noFill/>
        </p:spPr>
        <p:txBody>
          <a:bodyPr wrap="none" rtlCol="0">
            <a:spAutoFit/>
          </a:bodyPr>
          <a:lstStyle/>
          <a:p>
            <a:r>
              <a:rPr lang="en-US" sz="2400" b="1" dirty="0"/>
              <a:t> AHNS Future  </a:t>
            </a:r>
          </a:p>
        </p:txBody>
      </p:sp>
      <p:sp>
        <p:nvSpPr>
          <p:cNvPr id="7" name="Arrow: Right 6">
            <a:extLst>
              <a:ext uri="{FF2B5EF4-FFF2-40B4-BE49-F238E27FC236}">
                <a16:creationId xmlns:a16="http://schemas.microsoft.com/office/drawing/2014/main" id="{DBBD261D-FC67-1AA5-79C3-F06FA7768643}"/>
              </a:ext>
            </a:extLst>
          </p:cNvPr>
          <p:cNvSpPr/>
          <p:nvPr/>
        </p:nvSpPr>
        <p:spPr>
          <a:xfrm>
            <a:off x="3673408" y="3163362"/>
            <a:ext cx="1799359" cy="4846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012D33CB-9499-B3D5-83A2-71C9CE1CC1BC}"/>
              </a:ext>
            </a:extLst>
          </p:cNvPr>
          <p:cNvSpPr txBox="1"/>
          <p:nvPr/>
        </p:nvSpPr>
        <p:spPr>
          <a:xfrm>
            <a:off x="7317488" y="2240032"/>
            <a:ext cx="4579074" cy="2308324"/>
          </a:xfrm>
          <a:prstGeom prst="rect">
            <a:avLst/>
          </a:prstGeom>
          <a:noFill/>
        </p:spPr>
        <p:txBody>
          <a:bodyPr wrap="none" rtlCol="0">
            <a:spAutoFit/>
          </a:bodyPr>
          <a:lstStyle/>
          <a:p>
            <a:pPr marL="285750" indent="-285750">
              <a:buFont typeface="Wingdings" panose="05000000000000000000" pitchFamily="2" charset="2"/>
              <a:buChar char="ü"/>
            </a:pPr>
            <a:r>
              <a:rPr lang="en-US" dirty="0"/>
              <a:t>Welcome submissions</a:t>
            </a:r>
          </a:p>
          <a:p>
            <a:pPr marL="285750" indent="-285750">
              <a:buFont typeface="Wingdings" panose="05000000000000000000" pitchFamily="2" charset="2"/>
              <a:buChar char="ü"/>
            </a:pPr>
            <a:r>
              <a:rPr lang="en-US" dirty="0"/>
              <a:t>Clear process</a:t>
            </a:r>
          </a:p>
          <a:p>
            <a:pPr marL="285750" indent="-285750">
              <a:buFont typeface="Wingdings" panose="05000000000000000000" pitchFamily="2" charset="2"/>
              <a:buChar char="ü"/>
            </a:pPr>
            <a:r>
              <a:rPr lang="en-US" dirty="0"/>
              <a:t>Simple process</a:t>
            </a:r>
          </a:p>
          <a:p>
            <a:pPr marL="285750" indent="-285750">
              <a:buFont typeface="Wingdings" panose="05000000000000000000" pitchFamily="2" charset="2"/>
              <a:buChar char="ü"/>
            </a:pPr>
            <a:r>
              <a:rPr lang="en-US" dirty="0"/>
              <a:t>Quick turnaround- we serve you</a:t>
            </a:r>
          </a:p>
          <a:p>
            <a:pPr marL="285750" indent="-285750">
              <a:buFont typeface="Wingdings" panose="05000000000000000000" pitchFamily="2" charset="2"/>
              <a:buChar char="ü"/>
            </a:pPr>
            <a:r>
              <a:rPr lang="en-US" dirty="0"/>
              <a:t>We 3 are available anytime if ?s</a:t>
            </a:r>
          </a:p>
          <a:p>
            <a:pPr marL="285750" indent="-285750">
              <a:buFont typeface="Wingdings" panose="05000000000000000000" pitchFamily="2" charset="2"/>
              <a:buChar char="ü"/>
            </a:pPr>
            <a:r>
              <a:rPr lang="en-US" dirty="0"/>
              <a:t>This is FULLY approved by AHNS at </a:t>
            </a:r>
          </a:p>
          <a:p>
            <a:r>
              <a:rPr lang="en-US" dirty="0"/>
              <a:t>      multiple levels</a:t>
            </a:r>
          </a:p>
          <a:p>
            <a:pPr marL="285750" indent="-285750">
              <a:buFont typeface="Wingdings" panose="05000000000000000000" pitchFamily="2" charset="2"/>
              <a:buChar char="ü"/>
            </a:pPr>
            <a:r>
              <a:rPr lang="en-US" dirty="0"/>
              <a:t>Need your leadership to successfully deploy</a:t>
            </a:r>
          </a:p>
        </p:txBody>
      </p:sp>
    </p:spTree>
    <p:extLst>
      <p:ext uri="{BB962C8B-B14F-4D97-AF65-F5344CB8AC3E}">
        <p14:creationId xmlns:p14="http://schemas.microsoft.com/office/powerpoint/2010/main" val="1501694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1069975" y="220546"/>
            <a:ext cx="10902950" cy="956516"/>
          </a:xfrm>
        </p:spPr>
        <p:txBody>
          <a:bodyPr/>
          <a:lstStyle/>
          <a:p>
            <a:r>
              <a:rPr lang="en-US" u="sng" dirty="0"/>
              <a:t>AHNS White paper landscape</a:t>
            </a:r>
            <a:br>
              <a:rPr lang="en-US" u="sng" dirty="0"/>
            </a:br>
            <a:r>
              <a:rPr lang="en-US" dirty="0">
                <a:latin typeface="+mn-lt"/>
              </a:rPr>
              <a:t>                      -</a:t>
            </a:r>
            <a:r>
              <a:rPr lang="en-US" sz="2000" dirty="0">
                <a:latin typeface="+mn-lt"/>
              </a:rPr>
              <a:t>1&amp;2 allow current expression </a:t>
            </a:r>
            <a:br>
              <a:rPr lang="en-US" sz="2000" dirty="0">
                <a:latin typeface="+mn-lt"/>
              </a:rPr>
            </a:br>
            <a:r>
              <a:rPr lang="en-US" sz="2000" dirty="0">
                <a:latin typeface="+mn-lt"/>
              </a:rPr>
              <a:t>                                   - 3&amp;4 aspirational ~ 2yrs</a:t>
            </a:r>
            <a:br>
              <a:rPr lang="en-US" sz="2000" dirty="0">
                <a:latin typeface="+mn-lt"/>
              </a:rPr>
            </a:br>
            <a:r>
              <a:rPr lang="en-US" sz="2000" dirty="0">
                <a:latin typeface="+mn-lt"/>
              </a:rPr>
              <a:t>                                    -Vetted by ~ 15 EBM experts and JAMAOTO and Head and Neck Ed staff </a:t>
            </a:r>
            <a:endParaRPr lang="en-US" dirty="0">
              <a:latin typeface="+mn-lt"/>
            </a:endParaRPr>
          </a:p>
        </p:txBody>
      </p:sp>
      <p:graphicFrame>
        <p:nvGraphicFramePr>
          <p:cNvPr id="5" name="Content Placeholder 4">
            <a:extLst>
              <a:ext uri="{FF2B5EF4-FFF2-40B4-BE49-F238E27FC236}">
                <a16:creationId xmlns:a16="http://schemas.microsoft.com/office/drawing/2014/main" id="{BD1BD95A-F92A-8142-2AB3-F3026B173735}"/>
              </a:ext>
            </a:extLst>
          </p:cNvPr>
          <p:cNvGraphicFramePr>
            <a:graphicFrameLocks noGrp="1"/>
          </p:cNvGraphicFramePr>
          <p:nvPr>
            <p:ph idx="1"/>
          </p:nvPr>
        </p:nvGraphicFramePr>
        <p:xfrm>
          <a:off x="1438275" y="1881251"/>
          <a:ext cx="9309100" cy="3505454"/>
        </p:xfrm>
        <a:graphic>
          <a:graphicData uri="http://schemas.openxmlformats.org/drawingml/2006/table">
            <a:tbl>
              <a:tblPr firstRow="1" firstCol="1" bandRow="1">
                <a:tableStyleId>{5C22544A-7EE6-4342-B048-85BDC9FD1C3A}</a:tableStyleId>
              </a:tblPr>
              <a:tblGrid>
                <a:gridCol w="1687195">
                  <a:extLst>
                    <a:ext uri="{9D8B030D-6E8A-4147-A177-3AD203B41FA5}">
                      <a16:colId xmlns:a16="http://schemas.microsoft.com/office/drawing/2014/main" val="2133583527"/>
                    </a:ext>
                  </a:extLst>
                </a:gridCol>
                <a:gridCol w="1848485">
                  <a:extLst>
                    <a:ext uri="{9D8B030D-6E8A-4147-A177-3AD203B41FA5}">
                      <a16:colId xmlns:a16="http://schemas.microsoft.com/office/drawing/2014/main" val="663653936"/>
                    </a:ext>
                  </a:extLst>
                </a:gridCol>
                <a:gridCol w="1848485">
                  <a:extLst>
                    <a:ext uri="{9D8B030D-6E8A-4147-A177-3AD203B41FA5}">
                      <a16:colId xmlns:a16="http://schemas.microsoft.com/office/drawing/2014/main" val="427650572"/>
                    </a:ext>
                  </a:extLst>
                </a:gridCol>
                <a:gridCol w="1911350">
                  <a:extLst>
                    <a:ext uri="{9D8B030D-6E8A-4147-A177-3AD203B41FA5}">
                      <a16:colId xmlns:a16="http://schemas.microsoft.com/office/drawing/2014/main" val="122474089"/>
                    </a:ext>
                  </a:extLst>
                </a:gridCol>
                <a:gridCol w="2013585">
                  <a:extLst>
                    <a:ext uri="{9D8B030D-6E8A-4147-A177-3AD203B41FA5}">
                      <a16:colId xmlns:a16="http://schemas.microsoft.com/office/drawing/2014/main" val="3731076379"/>
                    </a:ext>
                  </a:extLst>
                </a:gridCol>
              </a:tblGrid>
              <a:tr h="0">
                <a:tc>
                  <a:txBody>
                    <a:bodyPr/>
                    <a:lstStyle/>
                    <a:p>
                      <a:pPr marL="0" marR="0">
                        <a:lnSpc>
                          <a:spcPct val="107000"/>
                        </a:lnSpc>
                        <a:spcBef>
                          <a:spcPts val="0"/>
                        </a:spcBef>
                        <a:spcAft>
                          <a:spcPts val="0"/>
                        </a:spcAft>
                      </a:pPr>
                      <a:r>
                        <a:rPr lang="en-US" sz="1200">
                          <a:effectLst/>
                        </a:rPr>
                        <a:t>Categories: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a:effectLst/>
                        </a:rPr>
                        <a:t>I.) Narrative Review endorsed by AHNS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a:effectLst/>
                        </a:rPr>
                        <a:t>II.) Position Paper endorsed by AHNS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a:effectLst/>
                        </a:rPr>
                        <a:t>III.) Clinical Consensus Statement (current state) endorsed by AHNS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a:effectLst/>
                        </a:rPr>
                        <a:t>IV.) Clinical Practice Guidelines </a:t>
                      </a:r>
                      <a:endParaRPr lang="en-US" sz="1100">
                        <a:effectLst/>
                      </a:endParaRPr>
                    </a:p>
                    <a:p>
                      <a:pPr marL="0" marR="0">
                        <a:lnSpc>
                          <a:spcPct val="107000"/>
                        </a:lnSpc>
                        <a:spcBef>
                          <a:spcPts val="0"/>
                        </a:spcBef>
                        <a:spcAft>
                          <a:spcPts val="0"/>
                        </a:spcAft>
                      </a:pPr>
                      <a:r>
                        <a:rPr lang="en-US" sz="1200">
                          <a:effectLst/>
                        </a:rPr>
                        <a:t>(future state) endorsed by AHNS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2935546"/>
                  </a:ext>
                </a:extLst>
              </a:tr>
              <a:tr h="0">
                <a:tc>
                  <a:txBody>
                    <a:bodyPr/>
                    <a:lstStyle/>
                    <a:p>
                      <a:pPr marL="0" marR="0">
                        <a:lnSpc>
                          <a:spcPct val="107000"/>
                        </a:lnSpc>
                        <a:spcBef>
                          <a:spcPts val="0"/>
                        </a:spcBef>
                        <a:spcAft>
                          <a:spcPts val="0"/>
                        </a:spcAft>
                      </a:pPr>
                      <a:r>
                        <a:rPr lang="en-US" sz="1200">
                          <a:effectLst/>
                        </a:rPr>
                        <a:t>1.) Objective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a:effectLst/>
                        </a:rPr>
                        <a:t>To present an up-to-date review for clinicians on a topic of general common interest from the perspective if internationally recognized experts in these disciplines. Focus should be an update on the current understanding of the physiology of the disease or condition, diagnostic and treatment issues.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a:effectLst/>
                        </a:rPr>
                        <a:t>To present key opinions on central focused topics within the field in a scholarly, thoughtful, and well-referenced.  Approach should be systematic and utilize evidence-based methodology. Discussion of controversies/ opposing views of diagnosis/treatment.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a:effectLst/>
                        </a:rPr>
                        <a:t>To quantitatively assess whether there is a formal agreement regarding proposed statements about diagnosis, management, complications, and/or treatment</a:t>
                      </a:r>
                      <a:r>
                        <a:rPr lang="en-US" sz="1200" baseline="30000">
                          <a:effectLst/>
                        </a:rPr>
                        <a:t>1</a:t>
                      </a:r>
                      <a:r>
                        <a:rPr lang="en-US" sz="1200">
                          <a:effectLst/>
                        </a:rPr>
                        <a:t>. More applicable to situations where published evidence is limited or lacking as compared to a CPG and yet there are opportunities to reduce uncertainty and improve care.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dirty="0">
                          <a:effectLst/>
                        </a:rPr>
                        <a:t>To provide recommendations for action or avoidance of action to support evidence-based practice arising from a strong, high level of evidence data</a:t>
                      </a:r>
                      <a:r>
                        <a:rPr lang="en-US" sz="1200" baseline="30000" dirty="0">
                          <a:effectLst/>
                        </a:rPr>
                        <a:t>2</a:t>
                      </a:r>
                      <a:r>
                        <a:rPr lang="en-US" sz="1200" dirty="0">
                          <a:effectLst/>
                        </a:rPr>
                        <a:t>. The CPG is quality driven, evidence based, efficient in process, transparent in its methodology, with rigorous  COI processes, actionable and multidisciplinary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60446627"/>
                  </a:ext>
                </a:extLst>
              </a:tr>
            </a:tbl>
          </a:graphicData>
        </a:graphic>
      </p:graphicFrame>
      <p:sp>
        <p:nvSpPr>
          <p:cNvPr id="4" name="Text Placeholder 3">
            <a:extLst>
              <a:ext uri="{FF2B5EF4-FFF2-40B4-BE49-F238E27FC236}">
                <a16:creationId xmlns:a16="http://schemas.microsoft.com/office/drawing/2014/main" id="{F84A9C4B-9D07-E4B6-E7D5-E0193EB6FCB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968203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590551" y="1008992"/>
            <a:ext cx="10687050" cy="4792717"/>
          </a:xfrm>
        </p:spPr>
        <p:txBody>
          <a:bodyPr/>
          <a:lstStyle/>
          <a:p>
            <a:r>
              <a:rPr lang="en-US" sz="2400" b="1" u="sng" dirty="0"/>
              <a:t>AHNS White paper landscape: 4 Categories</a:t>
            </a:r>
            <a:br>
              <a:rPr lang="en-US" sz="2400" u="sng" dirty="0"/>
            </a:br>
            <a:br>
              <a:rPr lang="en-US" sz="2400" u="sng" dirty="0"/>
            </a:br>
            <a:br>
              <a:rPr lang="en-US" sz="2400" u="sng" dirty="0"/>
            </a:br>
            <a:r>
              <a:rPr lang="en-US" sz="2400" dirty="0"/>
              <a:t>1- Narrative Review endorsed by AHNS</a:t>
            </a:r>
            <a:br>
              <a:rPr lang="en-US" sz="2400" dirty="0"/>
            </a:br>
            <a:r>
              <a:rPr lang="en-US" sz="2400" dirty="0"/>
              <a:t>2- Position Paper endorsed by AHNS</a:t>
            </a:r>
            <a:br>
              <a:rPr lang="en-US" sz="2400" dirty="0"/>
            </a:br>
            <a:r>
              <a:rPr lang="en-US" sz="2400" dirty="0"/>
              <a:t>3- Clinical Consensus Statement endorsed by AHNS</a:t>
            </a:r>
            <a:br>
              <a:rPr lang="en-US" sz="2400" dirty="0"/>
            </a:br>
            <a:r>
              <a:rPr lang="en-US" sz="2400" dirty="0"/>
              <a:t>4- Clinical Practice Guidelines endorsed by AHNS</a:t>
            </a:r>
            <a:br>
              <a:rPr lang="en-US" sz="2400" u="sng" dirty="0"/>
            </a:br>
            <a:br>
              <a:rPr lang="en-US" sz="2400" u="sng" dirty="0"/>
            </a:br>
            <a:br>
              <a:rPr lang="en-US" sz="2400" u="sng" dirty="0"/>
            </a:br>
            <a:br>
              <a:rPr lang="en-US" sz="2400" u="sng" dirty="0"/>
            </a:br>
            <a:r>
              <a:rPr lang="en-US" sz="2400" b="1" dirty="0">
                <a:latin typeface="Georgia" panose="02040502050405020303" pitchFamily="18" charset="0"/>
              </a:rPr>
              <a:t>- 1 &amp; 2 allow current expression </a:t>
            </a:r>
            <a:br>
              <a:rPr lang="en-US" sz="2400" b="1" dirty="0">
                <a:latin typeface="Georgia" panose="02040502050405020303" pitchFamily="18" charset="0"/>
              </a:rPr>
            </a:br>
            <a:r>
              <a:rPr lang="en-US" sz="2400" b="1" dirty="0">
                <a:latin typeface="Georgia" panose="02040502050405020303" pitchFamily="18" charset="0"/>
              </a:rPr>
              <a:t>- 3 &amp; 4 aspirational </a:t>
            </a:r>
            <a:br>
              <a:rPr lang="en-US" sz="2400" b="1" dirty="0">
                <a:latin typeface="Georgia" panose="02040502050405020303" pitchFamily="18" charset="0"/>
              </a:rPr>
            </a:br>
            <a:r>
              <a:rPr lang="en-US" sz="2400" b="1" dirty="0">
                <a:latin typeface="Georgia" panose="02040502050405020303" pitchFamily="18" charset="0"/>
              </a:rPr>
              <a:t>- Vetted by ~15 EBM experts and JAMAOTO &amp; Head &amp; Neck Editorial  staff </a:t>
            </a:r>
          </a:p>
        </p:txBody>
      </p:sp>
      <p:sp>
        <p:nvSpPr>
          <p:cNvPr id="3" name="Oval 2">
            <a:extLst>
              <a:ext uri="{FF2B5EF4-FFF2-40B4-BE49-F238E27FC236}">
                <a16:creationId xmlns:a16="http://schemas.microsoft.com/office/drawing/2014/main" id="{61DE1892-BC3A-F952-A6FD-71F84B55F6C0}"/>
              </a:ext>
            </a:extLst>
          </p:cNvPr>
          <p:cNvSpPr/>
          <p:nvPr/>
        </p:nvSpPr>
        <p:spPr>
          <a:xfrm>
            <a:off x="209552" y="1933575"/>
            <a:ext cx="4968090" cy="79676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Oval 3">
            <a:extLst>
              <a:ext uri="{FF2B5EF4-FFF2-40B4-BE49-F238E27FC236}">
                <a16:creationId xmlns:a16="http://schemas.microsoft.com/office/drawing/2014/main" id="{33DFF180-CA27-273A-62CC-613881CB4C63}"/>
              </a:ext>
            </a:extLst>
          </p:cNvPr>
          <p:cNvSpPr/>
          <p:nvPr/>
        </p:nvSpPr>
        <p:spPr>
          <a:xfrm>
            <a:off x="209551" y="2632240"/>
            <a:ext cx="4738255" cy="79676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22973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1170431" y="966952"/>
            <a:ext cx="8551637" cy="3529666"/>
          </a:xfrm>
        </p:spPr>
        <p:txBody>
          <a:bodyPr/>
          <a:lstStyle/>
          <a:p>
            <a:r>
              <a:rPr lang="en-US" sz="2400" b="1" u="sng" dirty="0"/>
              <a:t>AHNS White paper landscape: 4 Categories</a:t>
            </a:r>
            <a:br>
              <a:rPr lang="en-US" sz="2400" u="sng" dirty="0"/>
            </a:br>
            <a:br>
              <a:rPr lang="en-US" sz="2400" u="sng" dirty="0"/>
            </a:br>
            <a:br>
              <a:rPr lang="en-US" sz="2400" u="sng" dirty="0"/>
            </a:br>
            <a:r>
              <a:rPr lang="en-US" sz="2400" dirty="0">
                <a:solidFill>
                  <a:srgbClr val="FF0000"/>
                </a:solidFill>
              </a:rPr>
              <a:t>1- Narrative Review endorsed by AHNS</a:t>
            </a:r>
            <a:br>
              <a:rPr lang="en-US" sz="2400" dirty="0"/>
            </a:br>
            <a:r>
              <a:rPr lang="en-US" sz="2400" dirty="0"/>
              <a:t>2- Position Paper endorsed by AHNS</a:t>
            </a:r>
            <a:br>
              <a:rPr lang="en-US" sz="2400" dirty="0"/>
            </a:br>
            <a:r>
              <a:rPr lang="en-US" sz="2400" dirty="0"/>
              <a:t>3- Clinical Consensus Statement endorsed by AHNS</a:t>
            </a:r>
            <a:br>
              <a:rPr lang="en-US" sz="2400" dirty="0"/>
            </a:br>
            <a:r>
              <a:rPr lang="en-US" sz="2400" dirty="0"/>
              <a:t>4- Clinical Practice Guidelines endorsed by AHNS</a:t>
            </a:r>
            <a:br>
              <a:rPr lang="en-US" sz="2400" u="sng" dirty="0"/>
            </a:br>
            <a:br>
              <a:rPr lang="en-US" sz="2400" u="sng" dirty="0"/>
            </a:br>
            <a:br>
              <a:rPr lang="en-US" sz="2400" u="sng" dirty="0"/>
            </a:br>
            <a:endParaRPr lang="en-US" sz="2400" dirty="0">
              <a:latin typeface="+mn-lt"/>
            </a:endParaRPr>
          </a:p>
        </p:txBody>
      </p:sp>
    </p:spTree>
    <p:extLst>
      <p:ext uri="{BB962C8B-B14F-4D97-AF65-F5344CB8AC3E}">
        <p14:creationId xmlns:p14="http://schemas.microsoft.com/office/powerpoint/2010/main" val="3643863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644525" y="232904"/>
            <a:ext cx="10902950" cy="954765"/>
          </a:xfrm>
        </p:spPr>
        <p:txBody>
          <a:bodyPr/>
          <a:lstStyle/>
          <a:p>
            <a:pPr algn="ctr"/>
            <a:r>
              <a:rPr lang="en-US" sz="2800" u="sng" dirty="0">
                <a:solidFill>
                  <a:srgbClr val="FF0000"/>
                </a:solidFill>
              </a:rPr>
              <a:t>AHNS White paper landscape:</a:t>
            </a:r>
            <a:r>
              <a:rPr lang="en-US" sz="2800" dirty="0">
                <a:solidFill>
                  <a:srgbClr val="FF0000"/>
                </a:solidFill>
              </a:rPr>
              <a:t> </a:t>
            </a:r>
            <a:br>
              <a:rPr lang="en-US" dirty="0">
                <a:solidFill>
                  <a:srgbClr val="FF0000"/>
                </a:solidFill>
              </a:rPr>
            </a:br>
            <a:r>
              <a:rPr lang="en-US" dirty="0">
                <a:solidFill>
                  <a:srgbClr val="FF0000"/>
                </a:solidFill>
              </a:rPr>
              <a:t>#1 Narrative Review endorsed by AHNS</a:t>
            </a:r>
            <a:br>
              <a:rPr lang="en-US" dirty="0">
                <a:solidFill>
                  <a:srgbClr val="FF0000"/>
                </a:solidFill>
              </a:rPr>
            </a:br>
            <a:br>
              <a:rPr lang="en-US" dirty="0">
                <a:solidFill>
                  <a:srgbClr val="FF0000"/>
                </a:solidFill>
              </a:rPr>
            </a:br>
            <a:endParaRPr lang="en-US" sz="1400" dirty="0">
              <a:latin typeface="+mn-lt"/>
            </a:endParaRPr>
          </a:p>
        </p:txBody>
      </p:sp>
      <p:sp>
        <p:nvSpPr>
          <p:cNvPr id="4" name="Title 1">
            <a:extLst>
              <a:ext uri="{FF2B5EF4-FFF2-40B4-BE49-F238E27FC236}">
                <a16:creationId xmlns:a16="http://schemas.microsoft.com/office/drawing/2014/main" id="{C138D8E7-0201-183B-A52C-F03D166D3103}"/>
              </a:ext>
            </a:extLst>
          </p:cNvPr>
          <p:cNvSpPr txBox="1">
            <a:spLocks/>
          </p:cNvSpPr>
          <p:nvPr/>
        </p:nvSpPr>
        <p:spPr>
          <a:xfrm>
            <a:off x="754883" y="1340907"/>
            <a:ext cx="8960617" cy="293581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2000" b="1" u="sng" dirty="0"/>
              <a:t>Objectives</a:t>
            </a:r>
            <a:r>
              <a:rPr lang="en-US" sz="2000" dirty="0"/>
              <a:t>	</a:t>
            </a:r>
          </a:p>
          <a:p>
            <a:endParaRPr lang="en-US" sz="2000" dirty="0"/>
          </a:p>
          <a:p>
            <a:endParaRPr lang="en-US" sz="2000" dirty="0"/>
          </a:p>
          <a:p>
            <a:r>
              <a:rPr lang="en-US" sz="2000" dirty="0"/>
              <a:t>- To present an up-to-date review for clinicians on a topic of general interest</a:t>
            </a:r>
          </a:p>
          <a:p>
            <a:endParaRPr lang="en-US" sz="2000" dirty="0"/>
          </a:p>
          <a:p>
            <a:endParaRPr lang="en-US" sz="2000" dirty="0"/>
          </a:p>
          <a:p>
            <a:r>
              <a:rPr lang="en-US" sz="2000" dirty="0"/>
              <a:t>- Focus should be an update on the current understanding of the physiology of the disease or condition, diagnostic and treatment issues</a:t>
            </a:r>
            <a:br>
              <a:rPr lang="en-US" sz="2000" dirty="0"/>
            </a:br>
            <a:br>
              <a:rPr lang="en-US" sz="2000" dirty="0"/>
            </a:br>
            <a:br>
              <a:rPr lang="en-US" u="sng" dirty="0"/>
            </a:br>
            <a:br>
              <a:rPr lang="en-US" u="sng" dirty="0"/>
            </a:br>
            <a:br>
              <a:rPr lang="en-US" u="sng" dirty="0"/>
            </a:br>
            <a:endParaRPr lang="en-US" sz="1400" dirty="0">
              <a:latin typeface="+mn-lt"/>
            </a:endParaRPr>
          </a:p>
        </p:txBody>
      </p:sp>
      <p:sp>
        <p:nvSpPr>
          <p:cNvPr id="3" name="Title 1">
            <a:extLst>
              <a:ext uri="{FF2B5EF4-FFF2-40B4-BE49-F238E27FC236}">
                <a16:creationId xmlns:a16="http://schemas.microsoft.com/office/drawing/2014/main" id="{5BCE7261-E456-F673-8027-70CA120135CF}"/>
              </a:ext>
            </a:extLst>
          </p:cNvPr>
          <p:cNvSpPr txBox="1">
            <a:spLocks/>
          </p:cNvSpPr>
          <p:nvPr/>
        </p:nvSpPr>
        <p:spPr>
          <a:xfrm>
            <a:off x="644525" y="3954665"/>
            <a:ext cx="8747124" cy="267043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2000" b="1" u="sng" dirty="0">
                <a:latin typeface="Georgia" panose="02040502050405020303" pitchFamily="18" charset="0"/>
              </a:rPr>
              <a:t>Basic format and content</a:t>
            </a:r>
          </a:p>
          <a:p>
            <a:endParaRPr lang="en-US" sz="2000" dirty="0">
              <a:latin typeface="Georgia" panose="02040502050405020303" pitchFamily="18" charset="0"/>
            </a:endParaRPr>
          </a:p>
          <a:p>
            <a:endParaRPr lang="en-US" sz="2000" dirty="0">
              <a:latin typeface="Georgia" panose="02040502050405020303" pitchFamily="18" charset="0"/>
            </a:endParaRPr>
          </a:p>
          <a:p>
            <a:r>
              <a:rPr lang="en-US" sz="2000" dirty="0">
                <a:latin typeface="Georgia" panose="02040502050405020303" pitchFamily="18" charset="0"/>
              </a:rPr>
              <a:t>- Basic format: Narrative review with no key points</a:t>
            </a:r>
          </a:p>
          <a:p>
            <a:endParaRPr lang="en-US" sz="2000" dirty="0">
              <a:latin typeface="Georgia" panose="02040502050405020303" pitchFamily="18" charset="0"/>
            </a:endParaRPr>
          </a:p>
          <a:p>
            <a:br>
              <a:rPr lang="en-US" sz="2000" dirty="0">
                <a:latin typeface="Georgia" panose="02040502050405020303" pitchFamily="18" charset="0"/>
              </a:rPr>
            </a:br>
            <a:r>
              <a:rPr lang="en-US" sz="2000" dirty="0">
                <a:latin typeface="Georgia" panose="02040502050405020303" pitchFamily="18" charset="0"/>
              </a:rPr>
              <a:t>- Key Content: General topic overview. No statements or recommendations </a:t>
            </a:r>
          </a:p>
          <a:p>
            <a:r>
              <a:rPr lang="en-US" sz="2000" dirty="0">
                <a:latin typeface="Georgia" panose="02040502050405020303" pitchFamily="18" charset="0"/>
              </a:rPr>
              <a:t> </a:t>
            </a:r>
            <a:br>
              <a:rPr lang="en-US" sz="2000" u="sng" dirty="0">
                <a:latin typeface="Georgia" panose="02040502050405020303" pitchFamily="18" charset="0"/>
              </a:rPr>
            </a:br>
            <a:endParaRPr lang="en-US" sz="2000" dirty="0">
              <a:latin typeface="Georgia" panose="02040502050405020303" pitchFamily="18" charset="0"/>
            </a:endParaRPr>
          </a:p>
        </p:txBody>
      </p:sp>
    </p:spTree>
    <p:extLst>
      <p:ext uri="{BB962C8B-B14F-4D97-AF65-F5344CB8AC3E}">
        <p14:creationId xmlns:p14="http://schemas.microsoft.com/office/powerpoint/2010/main" val="1566446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644525" y="232904"/>
            <a:ext cx="10902950" cy="954765"/>
          </a:xfrm>
        </p:spPr>
        <p:txBody>
          <a:bodyPr/>
          <a:lstStyle/>
          <a:p>
            <a:pPr algn="ctr"/>
            <a:r>
              <a:rPr lang="en-US" sz="2800" u="sng" dirty="0">
                <a:solidFill>
                  <a:srgbClr val="FF0000"/>
                </a:solidFill>
              </a:rPr>
              <a:t>AHNS White paper landscape:</a:t>
            </a:r>
            <a:r>
              <a:rPr lang="en-US" sz="2800" dirty="0">
                <a:solidFill>
                  <a:srgbClr val="FF0000"/>
                </a:solidFill>
              </a:rPr>
              <a:t> </a:t>
            </a:r>
            <a:br>
              <a:rPr lang="en-US" dirty="0">
                <a:solidFill>
                  <a:srgbClr val="FF0000"/>
                </a:solidFill>
              </a:rPr>
            </a:br>
            <a:r>
              <a:rPr lang="en-US" dirty="0">
                <a:solidFill>
                  <a:srgbClr val="FF0000"/>
                </a:solidFill>
              </a:rPr>
              <a:t>#1 Narrative Review endorsed by AHNS</a:t>
            </a:r>
            <a:br>
              <a:rPr lang="en-US" dirty="0">
                <a:solidFill>
                  <a:srgbClr val="FF0000"/>
                </a:solidFill>
              </a:rPr>
            </a:br>
            <a:br>
              <a:rPr lang="en-US" dirty="0">
                <a:solidFill>
                  <a:srgbClr val="FF0000"/>
                </a:solidFill>
              </a:rPr>
            </a:br>
            <a:endParaRPr lang="en-US" sz="1400" dirty="0">
              <a:latin typeface="+mn-lt"/>
            </a:endParaRPr>
          </a:p>
        </p:txBody>
      </p:sp>
      <p:sp>
        <p:nvSpPr>
          <p:cNvPr id="4" name="Title 1">
            <a:extLst>
              <a:ext uri="{FF2B5EF4-FFF2-40B4-BE49-F238E27FC236}">
                <a16:creationId xmlns:a16="http://schemas.microsoft.com/office/drawing/2014/main" id="{C138D8E7-0201-183B-A52C-F03D166D3103}"/>
              </a:ext>
            </a:extLst>
          </p:cNvPr>
          <p:cNvSpPr txBox="1">
            <a:spLocks/>
          </p:cNvSpPr>
          <p:nvPr/>
        </p:nvSpPr>
        <p:spPr>
          <a:xfrm>
            <a:off x="754883" y="1340907"/>
            <a:ext cx="10902950" cy="395021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endParaRPr lang="en-US" sz="2000" dirty="0">
              <a:latin typeface="Georgia" panose="02040502050405020303" pitchFamily="18" charset="0"/>
            </a:endParaRPr>
          </a:p>
          <a:p>
            <a:r>
              <a:rPr lang="en-US" sz="2000" b="1" u="sng" dirty="0">
                <a:latin typeface="Georgia" panose="02040502050405020303" pitchFamily="18" charset="0"/>
              </a:rPr>
              <a:t>Level of Evidence: </a:t>
            </a:r>
            <a:r>
              <a:rPr lang="en-US" sz="2000" dirty="0">
                <a:latin typeface="Georgia" panose="02040502050405020303" pitchFamily="18" charset="0"/>
              </a:rPr>
              <a:t>varies</a:t>
            </a:r>
          </a:p>
          <a:p>
            <a:endParaRPr lang="en-US" sz="2000" dirty="0">
              <a:latin typeface="Georgia" panose="02040502050405020303" pitchFamily="18" charset="0"/>
            </a:endParaRPr>
          </a:p>
          <a:p>
            <a:endParaRPr lang="en-US" sz="2000" dirty="0">
              <a:latin typeface="Georgia" panose="02040502050405020303" pitchFamily="18" charset="0"/>
            </a:endParaRPr>
          </a:p>
          <a:p>
            <a:r>
              <a:rPr lang="en-US" sz="2000" b="1" u="sng" dirty="0">
                <a:latin typeface="Georgia" panose="02040502050405020303" pitchFamily="18" charset="0"/>
              </a:rPr>
              <a:t>Implications:</a:t>
            </a:r>
            <a:r>
              <a:rPr lang="en-US" sz="2000" b="1" dirty="0">
                <a:latin typeface="Georgia" panose="02040502050405020303" pitchFamily="18" charset="0"/>
              </a:rPr>
              <a:t> </a:t>
            </a:r>
            <a:r>
              <a:rPr lang="en-US" sz="2000" dirty="0">
                <a:latin typeface="Georgia" panose="02040502050405020303" pitchFamily="18" charset="0"/>
              </a:rPr>
              <a:t>results provide a timely overview of related literature on a topic fully endorsed AHNS publication.</a:t>
            </a: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br>
              <a:rPr lang="en-US" sz="2000" u="sng" dirty="0">
                <a:latin typeface="Georgia" panose="02040502050405020303" pitchFamily="18" charset="0"/>
              </a:rPr>
            </a:br>
            <a:br>
              <a:rPr lang="en-US" sz="2000" u="sng" dirty="0">
                <a:latin typeface="Georgia" panose="02040502050405020303" pitchFamily="18" charset="0"/>
              </a:rPr>
            </a:br>
            <a:endParaRPr lang="en-US" sz="2000" dirty="0">
              <a:latin typeface="Georgia" panose="02040502050405020303" pitchFamily="18" charset="0"/>
            </a:endParaRPr>
          </a:p>
        </p:txBody>
      </p:sp>
      <p:sp>
        <p:nvSpPr>
          <p:cNvPr id="3" name="Title 1">
            <a:extLst>
              <a:ext uri="{FF2B5EF4-FFF2-40B4-BE49-F238E27FC236}">
                <a16:creationId xmlns:a16="http://schemas.microsoft.com/office/drawing/2014/main" id="{FCBD5D64-B1AA-3C78-2BC7-E2228F65ADA3}"/>
              </a:ext>
            </a:extLst>
          </p:cNvPr>
          <p:cNvSpPr txBox="1">
            <a:spLocks/>
          </p:cNvSpPr>
          <p:nvPr/>
        </p:nvSpPr>
        <p:spPr>
          <a:xfrm>
            <a:off x="644525" y="3665007"/>
            <a:ext cx="10902950" cy="395021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2000" b="1" u="sng" dirty="0">
                <a:latin typeface="Georgia" panose="02040502050405020303" pitchFamily="18" charset="0"/>
              </a:rPr>
              <a:t>Duration &amp; team size:</a:t>
            </a:r>
            <a:r>
              <a:rPr lang="en-US" sz="2000" dirty="0">
                <a:latin typeface="Georgia" panose="02040502050405020303" pitchFamily="18" charset="0"/>
              </a:rPr>
              <a:t>	</a:t>
            </a:r>
          </a:p>
          <a:p>
            <a:endParaRPr lang="en-US" sz="2000" dirty="0">
              <a:latin typeface="Georgia" panose="02040502050405020303" pitchFamily="18" charset="0"/>
            </a:endParaRPr>
          </a:p>
          <a:p>
            <a:r>
              <a:rPr lang="en-US" sz="2000" dirty="0">
                <a:latin typeface="Georgia" panose="02040502050405020303" pitchFamily="18" charset="0"/>
              </a:rPr>
              <a:t>- 6 to 8 months</a:t>
            </a:r>
          </a:p>
          <a:p>
            <a:endParaRPr lang="en-US" sz="2000" dirty="0">
              <a:latin typeface="Georgia" panose="02040502050405020303" pitchFamily="18" charset="0"/>
            </a:endParaRPr>
          </a:p>
          <a:p>
            <a:r>
              <a:rPr lang="en-US" sz="2000" dirty="0">
                <a:latin typeface="Georgia" panose="02040502050405020303" pitchFamily="18" charset="0"/>
              </a:rPr>
              <a:t>~ 5 or less members</a:t>
            </a: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br>
              <a:rPr lang="en-US" sz="2000" u="sng" dirty="0">
                <a:latin typeface="Georgia" panose="02040502050405020303" pitchFamily="18" charset="0"/>
              </a:rPr>
            </a:br>
            <a:br>
              <a:rPr lang="en-US" sz="2000" u="sng" dirty="0">
                <a:latin typeface="Georgia" panose="02040502050405020303" pitchFamily="18" charset="0"/>
              </a:rPr>
            </a:br>
            <a:endParaRPr lang="en-US" sz="2000" dirty="0">
              <a:latin typeface="Georgia" panose="02040502050405020303" pitchFamily="18" charset="0"/>
            </a:endParaRPr>
          </a:p>
        </p:txBody>
      </p:sp>
    </p:spTree>
    <p:extLst>
      <p:ext uri="{BB962C8B-B14F-4D97-AF65-F5344CB8AC3E}">
        <p14:creationId xmlns:p14="http://schemas.microsoft.com/office/powerpoint/2010/main" val="1600730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644525" y="232904"/>
            <a:ext cx="10902950" cy="954765"/>
          </a:xfrm>
        </p:spPr>
        <p:txBody>
          <a:bodyPr/>
          <a:lstStyle/>
          <a:p>
            <a:pPr algn="ctr"/>
            <a:r>
              <a:rPr lang="en-US" sz="2800" u="sng" dirty="0">
                <a:solidFill>
                  <a:srgbClr val="FF0000"/>
                </a:solidFill>
              </a:rPr>
              <a:t>AHNS White paper landscape:</a:t>
            </a:r>
            <a:r>
              <a:rPr lang="en-US" sz="2800" dirty="0">
                <a:solidFill>
                  <a:srgbClr val="FF0000"/>
                </a:solidFill>
              </a:rPr>
              <a:t> </a:t>
            </a:r>
            <a:br>
              <a:rPr lang="en-US" dirty="0">
                <a:solidFill>
                  <a:srgbClr val="FF0000"/>
                </a:solidFill>
              </a:rPr>
            </a:br>
            <a:r>
              <a:rPr lang="en-US" dirty="0">
                <a:solidFill>
                  <a:srgbClr val="FF0000"/>
                </a:solidFill>
              </a:rPr>
              <a:t>#1 Narrative Review endorsed by AHNS</a:t>
            </a:r>
            <a:br>
              <a:rPr lang="en-US" dirty="0">
                <a:solidFill>
                  <a:srgbClr val="FF0000"/>
                </a:solidFill>
              </a:rPr>
            </a:br>
            <a:br>
              <a:rPr lang="en-US" dirty="0">
                <a:solidFill>
                  <a:srgbClr val="FF0000"/>
                </a:solidFill>
              </a:rPr>
            </a:br>
            <a:endParaRPr lang="en-US" sz="1400" dirty="0">
              <a:latin typeface="+mn-lt"/>
            </a:endParaRPr>
          </a:p>
        </p:txBody>
      </p:sp>
      <p:sp>
        <p:nvSpPr>
          <p:cNvPr id="4" name="Title 1">
            <a:extLst>
              <a:ext uri="{FF2B5EF4-FFF2-40B4-BE49-F238E27FC236}">
                <a16:creationId xmlns:a16="http://schemas.microsoft.com/office/drawing/2014/main" id="{C138D8E7-0201-183B-A52C-F03D166D3103}"/>
              </a:ext>
            </a:extLst>
          </p:cNvPr>
          <p:cNvSpPr txBox="1">
            <a:spLocks/>
          </p:cNvSpPr>
          <p:nvPr/>
        </p:nvSpPr>
        <p:spPr>
          <a:xfrm>
            <a:off x="754883" y="1340907"/>
            <a:ext cx="10902950" cy="395021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2000" b="1" u="sng" dirty="0">
                <a:latin typeface="Georgia" panose="02040502050405020303" pitchFamily="18" charset="0"/>
              </a:rPr>
              <a:t>AHNS Submission and vetting process </a:t>
            </a:r>
            <a:r>
              <a:rPr lang="en-US" sz="2000" dirty="0">
                <a:latin typeface="Georgia" panose="02040502050405020303" pitchFamily="18" charset="0"/>
              </a:rPr>
              <a:t>(will be discussed in depth later)</a:t>
            </a:r>
          </a:p>
          <a:p>
            <a:endParaRPr lang="en-US" sz="2000" dirty="0">
              <a:latin typeface="Georgia" panose="02040502050405020303" pitchFamily="18" charset="0"/>
            </a:endParaRPr>
          </a:p>
          <a:p>
            <a:r>
              <a:rPr lang="en-US" sz="2000" dirty="0">
                <a:latin typeface="Georgia" panose="02040502050405020303" pitchFamily="18" charset="0"/>
              </a:rPr>
              <a:t>Notification of AGAB with 1 page outline &amp; an author list </a:t>
            </a:r>
          </a:p>
          <a:p>
            <a:endParaRPr lang="en-US" sz="2000" dirty="0">
              <a:latin typeface="Georgia" panose="02040502050405020303" pitchFamily="18" charset="0"/>
              <a:sym typeface="Wingdings" pitchFamily="2" charset="2"/>
            </a:endParaRPr>
          </a:p>
          <a:p>
            <a:pPr marL="342900" indent="-342900">
              <a:buFont typeface="Wingdings" pitchFamily="2" charset="2"/>
              <a:buChar char="à"/>
            </a:pPr>
            <a:r>
              <a:rPr lang="en-US" sz="2000" dirty="0">
                <a:latin typeface="Georgia" panose="02040502050405020303" pitchFamily="18" charset="0"/>
                <a:sym typeface="Wingdings" pitchFamily="2" charset="2"/>
              </a:rPr>
              <a:t>AGAB reviews &amp; </a:t>
            </a:r>
            <a:r>
              <a:rPr lang="en-US" sz="2000" dirty="0">
                <a:latin typeface="Georgia" panose="02040502050405020303" pitchFamily="18" charset="0"/>
              </a:rPr>
              <a:t>determines the appropriateness in 1 month (</a:t>
            </a:r>
            <a:r>
              <a:rPr lang="en-US" sz="2000" dirty="0">
                <a:latin typeface="Georgia" panose="02040502050405020303" pitchFamily="18" charset="0"/>
                <a:sym typeface="Wingdings" pitchFamily="2" charset="2"/>
              </a:rPr>
              <a:t>+ </a:t>
            </a:r>
            <a:r>
              <a:rPr lang="en-US" sz="2000" dirty="0">
                <a:latin typeface="Georgia" panose="02040502050405020303" pitchFamily="18" charset="0"/>
              </a:rPr>
              <a:t>pre-submission inquiry with Editor of JAMA Oto/Head and Neck to confirm appropriateness of the topic) </a:t>
            </a:r>
          </a:p>
          <a:p>
            <a:pPr marL="342900" indent="-342900">
              <a:buFont typeface="Wingdings" pitchFamily="2" charset="2"/>
              <a:buChar char="à"/>
            </a:pPr>
            <a:endParaRPr lang="en-US" sz="2000" dirty="0">
              <a:latin typeface="Georgia" panose="02040502050405020303" pitchFamily="18" charset="0"/>
              <a:sym typeface="Wingdings" pitchFamily="2" charset="2"/>
            </a:endParaRPr>
          </a:p>
          <a:p>
            <a:pPr marL="342900" indent="-342900">
              <a:buFont typeface="Wingdings" pitchFamily="2" charset="2"/>
              <a:buChar char="à"/>
            </a:pPr>
            <a:r>
              <a:rPr lang="en-US" sz="2000" dirty="0">
                <a:latin typeface="Georgia" panose="02040502050405020303" pitchFamily="18" charset="0"/>
                <a:sym typeface="Wingdings" pitchFamily="2" charset="2"/>
              </a:rPr>
              <a:t>send approval back to the section </a:t>
            </a:r>
          </a:p>
          <a:p>
            <a:endParaRPr lang="en-US" sz="2000" dirty="0">
              <a:latin typeface="Georgia" panose="02040502050405020303" pitchFamily="18" charset="0"/>
              <a:sym typeface="Wingdings" pitchFamily="2" charset="2"/>
            </a:endParaRPr>
          </a:p>
          <a:p>
            <a:pPr marL="342900" indent="-342900">
              <a:buFont typeface="Wingdings" pitchFamily="2" charset="2"/>
              <a:buChar char="à"/>
            </a:pPr>
            <a:r>
              <a:rPr lang="en-US" sz="2000" dirty="0">
                <a:latin typeface="Georgia" panose="02040502050405020303" pitchFamily="18" charset="0"/>
                <a:sym typeface="Wingdings" pitchFamily="2" charset="2"/>
              </a:rPr>
              <a:t>submit the </a:t>
            </a:r>
            <a:r>
              <a:rPr lang="en-US" sz="2000" dirty="0">
                <a:latin typeface="Georgia" panose="02040502050405020303" pitchFamily="18" charset="0"/>
              </a:rPr>
              <a:t>scientific content to AGAB </a:t>
            </a:r>
          </a:p>
          <a:p>
            <a:endParaRPr lang="en-US" sz="2000" dirty="0">
              <a:latin typeface="Georgia" panose="02040502050405020303" pitchFamily="18" charset="0"/>
              <a:sym typeface="Wingdings" pitchFamily="2" charset="2"/>
            </a:endParaRPr>
          </a:p>
          <a:p>
            <a:r>
              <a:rPr lang="en-US" sz="2000" dirty="0">
                <a:latin typeface="Georgia" panose="02040502050405020303" pitchFamily="18" charset="0"/>
                <a:sym typeface="Wingdings" pitchFamily="2" charset="2"/>
              </a:rPr>
              <a:t> approval </a:t>
            </a:r>
            <a:r>
              <a:rPr lang="en-US" sz="2000" dirty="0">
                <a:latin typeface="Georgia" panose="02040502050405020303" pitchFamily="18" charset="0"/>
              </a:rPr>
              <a:t>notification of to the section in 2 weeks </a:t>
            </a: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br>
              <a:rPr lang="en-US" sz="2000" u="sng" dirty="0">
                <a:latin typeface="Georgia" panose="02040502050405020303" pitchFamily="18" charset="0"/>
              </a:rPr>
            </a:br>
            <a:br>
              <a:rPr lang="en-US" sz="2000" u="sng" dirty="0">
                <a:latin typeface="Georgia" panose="02040502050405020303" pitchFamily="18" charset="0"/>
              </a:rPr>
            </a:br>
            <a:endParaRPr lang="en-US" sz="2000" dirty="0">
              <a:latin typeface="Georgia" panose="02040502050405020303" pitchFamily="18" charset="0"/>
            </a:endParaRPr>
          </a:p>
        </p:txBody>
      </p:sp>
    </p:spTree>
    <p:extLst>
      <p:ext uri="{BB962C8B-B14F-4D97-AF65-F5344CB8AC3E}">
        <p14:creationId xmlns:p14="http://schemas.microsoft.com/office/powerpoint/2010/main" val="4231750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644525" y="232904"/>
            <a:ext cx="10902950" cy="954765"/>
          </a:xfrm>
        </p:spPr>
        <p:txBody>
          <a:bodyPr/>
          <a:lstStyle/>
          <a:p>
            <a:pPr algn="ctr"/>
            <a:r>
              <a:rPr lang="en-US" sz="2800" u="sng" dirty="0">
                <a:solidFill>
                  <a:srgbClr val="FF0000"/>
                </a:solidFill>
              </a:rPr>
              <a:t>AHNS White paper landscape:</a:t>
            </a:r>
            <a:r>
              <a:rPr lang="en-US" sz="2800" dirty="0">
                <a:solidFill>
                  <a:srgbClr val="FF0000"/>
                </a:solidFill>
              </a:rPr>
              <a:t> </a:t>
            </a:r>
            <a:br>
              <a:rPr lang="en-US" dirty="0">
                <a:solidFill>
                  <a:srgbClr val="FF0000"/>
                </a:solidFill>
              </a:rPr>
            </a:br>
            <a:r>
              <a:rPr lang="en-US" dirty="0">
                <a:solidFill>
                  <a:srgbClr val="FF0000"/>
                </a:solidFill>
              </a:rPr>
              <a:t>#1 Narrative Review endorsed by AHNS</a:t>
            </a:r>
            <a:br>
              <a:rPr lang="en-US" dirty="0">
                <a:solidFill>
                  <a:srgbClr val="FF0000"/>
                </a:solidFill>
              </a:rPr>
            </a:br>
            <a:br>
              <a:rPr lang="en-US" dirty="0">
                <a:solidFill>
                  <a:srgbClr val="FF0000"/>
                </a:solidFill>
              </a:rPr>
            </a:br>
            <a:endParaRPr lang="en-US" sz="1400" dirty="0">
              <a:latin typeface="+mn-lt"/>
            </a:endParaRPr>
          </a:p>
        </p:txBody>
      </p:sp>
      <p:sp>
        <p:nvSpPr>
          <p:cNvPr id="4" name="Title 1">
            <a:extLst>
              <a:ext uri="{FF2B5EF4-FFF2-40B4-BE49-F238E27FC236}">
                <a16:creationId xmlns:a16="http://schemas.microsoft.com/office/drawing/2014/main" id="{C138D8E7-0201-183B-A52C-F03D166D3103}"/>
              </a:ext>
            </a:extLst>
          </p:cNvPr>
          <p:cNvSpPr txBox="1">
            <a:spLocks/>
          </p:cNvSpPr>
          <p:nvPr/>
        </p:nvSpPr>
        <p:spPr>
          <a:xfrm>
            <a:off x="754883" y="1340907"/>
            <a:ext cx="10902950" cy="395021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2000" b="1" u="sng" dirty="0">
                <a:latin typeface="Georgia" panose="02040502050405020303" pitchFamily="18" charset="0"/>
              </a:rPr>
              <a:t>Other societies engagement:</a:t>
            </a:r>
            <a:r>
              <a:rPr lang="en-US" sz="2000" dirty="0">
                <a:latin typeface="Georgia" panose="02040502050405020303" pitchFamily="18" charset="0"/>
              </a:rPr>
              <a:t> Encouraged. </a:t>
            </a:r>
          </a:p>
          <a:p>
            <a:endParaRPr lang="en-US" sz="2000" dirty="0">
              <a:latin typeface="Georgia" panose="02040502050405020303" pitchFamily="18" charset="0"/>
            </a:endParaRPr>
          </a:p>
          <a:p>
            <a:r>
              <a:rPr lang="en-US" sz="2000" dirty="0">
                <a:latin typeface="Georgia" panose="02040502050405020303" pitchFamily="18" charset="0"/>
              </a:rPr>
              <a:t>AHNS authors are in lead author positions and are proportional to the # of societies involved (e.g.; three sponsor organizations, at least 1/3 of authors are AHNS members). </a:t>
            </a: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b="1" u="sng" dirty="0">
              <a:effectLst/>
              <a:latin typeface="Georgia" panose="02040502050405020303" pitchFamily="18" charset="0"/>
              <a:ea typeface="Calibri" panose="020F0502020204030204" pitchFamily="34" charset="0"/>
              <a:cs typeface="Arial" panose="020B0604020202020204" pitchFamily="34" charset="0"/>
            </a:endParaRPr>
          </a:p>
          <a:p>
            <a:r>
              <a:rPr lang="en-US" sz="2000" b="1" u="sng" dirty="0">
                <a:effectLst/>
                <a:latin typeface="Georgia" panose="02040502050405020303" pitchFamily="18" charset="0"/>
                <a:ea typeface="Calibri" panose="020F0502020204030204" pitchFamily="34" charset="0"/>
                <a:cs typeface="Arial" panose="020B0604020202020204" pitchFamily="34" charset="0"/>
              </a:rPr>
              <a:t>Budget:</a:t>
            </a:r>
            <a:r>
              <a:rPr lang="en-US" sz="2000" b="1" dirty="0">
                <a:effectLst/>
                <a:latin typeface="Georgia" panose="02040502050405020303" pitchFamily="18" charset="0"/>
                <a:ea typeface="Calibri" panose="020F0502020204030204" pitchFamily="34" charset="0"/>
                <a:cs typeface="Arial" panose="020B0604020202020204" pitchFamily="34" charset="0"/>
              </a:rPr>
              <a:t> </a:t>
            </a:r>
            <a:r>
              <a:rPr lang="en-US" sz="2000" dirty="0">
                <a:effectLst/>
                <a:latin typeface="Georgia" panose="02040502050405020303" pitchFamily="18" charset="0"/>
                <a:ea typeface="Calibri" panose="020F0502020204030204" pitchFamily="34" charset="0"/>
                <a:cs typeface="Arial" panose="020B0604020202020204" pitchFamily="34" charset="0"/>
              </a:rPr>
              <a:t>None</a:t>
            </a: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br>
              <a:rPr lang="en-US" sz="2000" u="sng" dirty="0">
                <a:latin typeface="Georgia" panose="02040502050405020303" pitchFamily="18" charset="0"/>
              </a:rPr>
            </a:br>
            <a:br>
              <a:rPr lang="en-US" sz="2000" u="sng" dirty="0">
                <a:latin typeface="Georgia" panose="02040502050405020303" pitchFamily="18" charset="0"/>
              </a:rPr>
            </a:br>
            <a:endParaRPr lang="en-US" sz="2000" dirty="0">
              <a:latin typeface="Georgia" panose="02040502050405020303" pitchFamily="18" charset="0"/>
            </a:endParaRPr>
          </a:p>
        </p:txBody>
      </p:sp>
      <p:sp>
        <p:nvSpPr>
          <p:cNvPr id="3" name="Title 1">
            <a:extLst>
              <a:ext uri="{FF2B5EF4-FFF2-40B4-BE49-F238E27FC236}">
                <a16:creationId xmlns:a16="http://schemas.microsoft.com/office/drawing/2014/main" id="{7975126C-6307-083A-E5EF-FE2F8D403670}"/>
              </a:ext>
            </a:extLst>
          </p:cNvPr>
          <p:cNvSpPr txBox="1">
            <a:spLocks/>
          </p:cNvSpPr>
          <p:nvPr/>
        </p:nvSpPr>
        <p:spPr>
          <a:xfrm>
            <a:off x="754883" y="3824633"/>
            <a:ext cx="10902950" cy="464999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a:lnSpc>
                <a:spcPct val="107000"/>
              </a:lnSpc>
              <a:spcBef>
                <a:spcPts val="0"/>
              </a:spcBef>
              <a:spcAft>
                <a:spcPts val="800"/>
              </a:spcAft>
            </a:pPr>
            <a:r>
              <a:rPr lang="en-US" sz="2000" b="1" u="sng" dirty="0">
                <a:effectLst/>
                <a:latin typeface="Georgia" panose="02040502050405020303" pitchFamily="18" charset="0"/>
                <a:ea typeface="Calibri" panose="020F0502020204030204" pitchFamily="34" charset="0"/>
              </a:rPr>
              <a:t>Length and format details</a:t>
            </a:r>
            <a:endParaRPr lang="en-US" sz="2000" dirty="0">
              <a:latin typeface="Georgia" panose="02040502050405020303" pitchFamily="18"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000" dirty="0">
                <a:effectLst/>
                <a:latin typeface="Georgia" panose="02040502050405020303" pitchFamily="18" charset="0"/>
                <a:ea typeface="Calibri" panose="020F0502020204030204" pitchFamily="34" charset="0"/>
                <a:cs typeface="Arial" panose="020B0604020202020204" pitchFamily="34" charset="0"/>
              </a:rPr>
              <a:t>2000-3500 words</a:t>
            </a:r>
          </a:p>
          <a:p>
            <a:pPr marL="0" marR="0">
              <a:lnSpc>
                <a:spcPct val="107000"/>
              </a:lnSpc>
              <a:spcBef>
                <a:spcPts val="0"/>
              </a:spcBef>
              <a:spcAft>
                <a:spcPts val="800"/>
              </a:spcAft>
            </a:pPr>
            <a:r>
              <a:rPr lang="en-US" sz="2000" dirty="0">
                <a:effectLst/>
                <a:latin typeface="Georgia" panose="02040502050405020303" pitchFamily="18" charset="0"/>
                <a:ea typeface="Calibri" panose="020F0502020204030204" pitchFamily="34" charset="0"/>
                <a:cs typeface="Arial" panose="020B0604020202020204" pitchFamily="34" charset="0"/>
              </a:rPr>
              <a:t>50-75 references</a:t>
            </a:r>
          </a:p>
          <a:p>
            <a:pPr marL="0" marR="0">
              <a:lnSpc>
                <a:spcPct val="107000"/>
              </a:lnSpc>
              <a:spcBef>
                <a:spcPts val="0"/>
              </a:spcBef>
              <a:spcAft>
                <a:spcPts val="800"/>
              </a:spcAft>
            </a:pPr>
            <a:r>
              <a:rPr lang="en-US" sz="2000" dirty="0">
                <a:effectLst/>
                <a:latin typeface="Georgia" panose="02040502050405020303" pitchFamily="18" charset="0"/>
                <a:ea typeface="Calibri" panose="020F0502020204030204" pitchFamily="34" charset="0"/>
                <a:cs typeface="Arial" panose="020B0604020202020204" pitchFamily="34" charset="0"/>
              </a:rPr>
              <a:t>&lt;5 Tables and or figures </a:t>
            </a:r>
          </a:p>
          <a:p>
            <a:pPr marL="0" marR="0">
              <a:lnSpc>
                <a:spcPct val="107000"/>
              </a:lnSpc>
              <a:spcBef>
                <a:spcPts val="0"/>
              </a:spcBef>
              <a:spcAft>
                <a:spcPts val="800"/>
              </a:spcAft>
            </a:pPr>
            <a:r>
              <a:rPr lang="en-US" sz="2000" dirty="0">
                <a:effectLst/>
                <a:latin typeface="Georgia" panose="02040502050405020303" pitchFamily="18" charset="0"/>
                <a:ea typeface="Calibri" panose="020F0502020204030204" pitchFamily="34" charset="0"/>
                <a:cs typeface="Arial" panose="020B0604020202020204" pitchFamily="34" charset="0"/>
              </a:rPr>
              <a:t>No Key points</a:t>
            </a:r>
          </a:p>
          <a:p>
            <a:r>
              <a:rPr lang="en-US" sz="2000" dirty="0">
                <a:effectLst/>
                <a:latin typeface="Georgia" panose="02040502050405020303" pitchFamily="18" charset="0"/>
                <a:ea typeface="Calibri" panose="020F0502020204030204" pitchFamily="34" charset="0"/>
              </a:rPr>
              <a:t>In accordance with the respective journal author guidelines </a:t>
            </a:r>
            <a:endParaRPr lang="en-US" sz="2000" b="1" u="sng" dirty="0">
              <a:latin typeface="Georgia" panose="02040502050405020303" pitchFamily="18" charset="0"/>
            </a:endParaRPr>
          </a:p>
          <a:p>
            <a:endParaRPr lang="en-US" sz="2000" dirty="0">
              <a:latin typeface="Georgia" panose="02040502050405020303" pitchFamily="18" charset="0"/>
            </a:endParaRPr>
          </a:p>
        </p:txBody>
      </p:sp>
    </p:spTree>
    <p:extLst>
      <p:ext uri="{BB962C8B-B14F-4D97-AF65-F5344CB8AC3E}">
        <p14:creationId xmlns:p14="http://schemas.microsoft.com/office/powerpoint/2010/main" val="2192884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1170431" y="1124607"/>
            <a:ext cx="9949513" cy="3372011"/>
          </a:xfrm>
        </p:spPr>
        <p:txBody>
          <a:bodyPr/>
          <a:lstStyle/>
          <a:p>
            <a:r>
              <a:rPr lang="en-US" sz="2800" b="1" u="sng" dirty="0"/>
              <a:t>AHNS White paper landscape: 4 Categories</a:t>
            </a:r>
            <a:br>
              <a:rPr lang="en-US" sz="2800" u="sng" dirty="0"/>
            </a:br>
            <a:br>
              <a:rPr lang="en-US" sz="2800" u="sng" dirty="0"/>
            </a:br>
            <a:br>
              <a:rPr lang="en-US" sz="2800" u="sng" dirty="0"/>
            </a:br>
            <a:r>
              <a:rPr lang="en-US" sz="2800" dirty="0"/>
              <a:t>1- Narrative Review endorsed by AHNS</a:t>
            </a:r>
            <a:br>
              <a:rPr lang="en-US" sz="2800" dirty="0"/>
            </a:br>
            <a:r>
              <a:rPr lang="en-US" sz="2800" dirty="0">
                <a:solidFill>
                  <a:srgbClr val="FF0000"/>
                </a:solidFill>
              </a:rPr>
              <a:t>2- Position Paper endorsed by AHNS</a:t>
            </a:r>
            <a:br>
              <a:rPr lang="en-US" sz="2800" dirty="0">
                <a:solidFill>
                  <a:srgbClr val="FF0000"/>
                </a:solidFill>
              </a:rPr>
            </a:br>
            <a:r>
              <a:rPr lang="en-US" sz="2800" dirty="0"/>
              <a:t>3- Clinical Consensus Statement endorsed by AHNS</a:t>
            </a:r>
            <a:br>
              <a:rPr lang="en-US" sz="2800" dirty="0"/>
            </a:br>
            <a:r>
              <a:rPr lang="en-US" sz="2800" dirty="0"/>
              <a:t>4- Clinical Practice Guidelines endorsed by AHNS</a:t>
            </a:r>
            <a:br>
              <a:rPr lang="en-US" sz="2800" u="sng" dirty="0"/>
            </a:br>
            <a:endParaRPr lang="en-US" sz="2800" dirty="0">
              <a:latin typeface="+mn-lt"/>
            </a:endParaRPr>
          </a:p>
        </p:txBody>
      </p:sp>
    </p:spTree>
    <p:extLst>
      <p:ext uri="{BB962C8B-B14F-4D97-AF65-F5344CB8AC3E}">
        <p14:creationId xmlns:p14="http://schemas.microsoft.com/office/powerpoint/2010/main" val="132746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644525" y="232904"/>
            <a:ext cx="10902950" cy="954765"/>
          </a:xfrm>
        </p:spPr>
        <p:txBody>
          <a:bodyPr/>
          <a:lstStyle/>
          <a:p>
            <a:pPr algn="ctr"/>
            <a:r>
              <a:rPr lang="en-US" sz="2800" u="sng" dirty="0">
                <a:solidFill>
                  <a:srgbClr val="FF0000"/>
                </a:solidFill>
              </a:rPr>
              <a:t>AHNS White paper landscape:</a:t>
            </a:r>
            <a:r>
              <a:rPr lang="en-US" sz="2800" dirty="0">
                <a:solidFill>
                  <a:srgbClr val="FF0000"/>
                </a:solidFill>
              </a:rPr>
              <a:t> </a:t>
            </a:r>
            <a:br>
              <a:rPr lang="en-US" dirty="0">
                <a:solidFill>
                  <a:srgbClr val="FF0000"/>
                </a:solidFill>
              </a:rPr>
            </a:br>
            <a:r>
              <a:rPr lang="en-US" u="sng" dirty="0">
                <a:solidFill>
                  <a:srgbClr val="FF0000"/>
                </a:solidFill>
              </a:rPr>
              <a:t>#2 Position Paper endorsed by AHNS</a:t>
            </a:r>
            <a:br>
              <a:rPr lang="en-US" dirty="0">
                <a:solidFill>
                  <a:srgbClr val="FF0000"/>
                </a:solidFill>
              </a:rPr>
            </a:br>
            <a:br>
              <a:rPr lang="en-US" dirty="0">
                <a:solidFill>
                  <a:srgbClr val="FF0000"/>
                </a:solidFill>
              </a:rPr>
            </a:br>
            <a:endParaRPr lang="en-US" sz="1400" dirty="0">
              <a:latin typeface="+mn-lt"/>
            </a:endParaRPr>
          </a:p>
        </p:txBody>
      </p:sp>
      <p:sp>
        <p:nvSpPr>
          <p:cNvPr id="4" name="Title 1">
            <a:extLst>
              <a:ext uri="{FF2B5EF4-FFF2-40B4-BE49-F238E27FC236}">
                <a16:creationId xmlns:a16="http://schemas.microsoft.com/office/drawing/2014/main" id="{C138D8E7-0201-183B-A52C-F03D166D3103}"/>
              </a:ext>
            </a:extLst>
          </p:cNvPr>
          <p:cNvSpPr txBox="1">
            <a:spLocks/>
          </p:cNvSpPr>
          <p:nvPr/>
        </p:nvSpPr>
        <p:spPr>
          <a:xfrm>
            <a:off x="754883" y="1187669"/>
            <a:ext cx="10902950" cy="395021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2000" b="1" u="sng" dirty="0"/>
              <a:t>Objectives</a:t>
            </a:r>
            <a:r>
              <a:rPr lang="en-US" sz="2000" dirty="0"/>
              <a:t>	</a:t>
            </a:r>
          </a:p>
          <a:p>
            <a:endParaRPr lang="en-US" sz="2000" dirty="0"/>
          </a:p>
          <a:p>
            <a:endParaRPr lang="en-US" sz="2000" dirty="0"/>
          </a:p>
          <a:p>
            <a:r>
              <a:rPr lang="en-US" sz="2000" dirty="0"/>
              <a:t>- To present key opinions on central focused topics within the field in a scholarly, thoughtful, and well-referenced.  </a:t>
            </a:r>
          </a:p>
          <a:p>
            <a:endParaRPr lang="en-US" sz="2000" dirty="0"/>
          </a:p>
          <a:p>
            <a:r>
              <a:rPr lang="en-US" sz="2000" dirty="0"/>
              <a:t>- Approach should be systematic and utilize evidence-based methodology. </a:t>
            </a:r>
          </a:p>
          <a:p>
            <a:endParaRPr lang="en-US" sz="2000" dirty="0"/>
          </a:p>
          <a:p>
            <a:r>
              <a:rPr lang="en-US" sz="2000" dirty="0"/>
              <a:t>- Discussion of controversies/opposing views of diagnosis/treatment. </a:t>
            </a:r>
            <a:br>
              <a:rPr lang="en-US" sz="2000" dirty="0"/>
            </a:br>
            <a:br>
              <a:rPr lang="en-US" sz="2000" dirty="0"/>
            </a:br>
            <a:br>
              <a:rPr lang="en-US" u="sng" dirty="0"/>
            </a:br>
            <a:br>
              <a:rPr lang="en-US" u="sng" dirty="0"/>
            </a:br>
            <a:br>
              <a:rPr lang="en-US" u="sng" dirty="0"/>
            </a:br>
            <a:endParaRPr lang="en-US" sz="1400" dirty="0">
              <a:latin typeface="+mn-lt"/>
            </a:endParaRPr>
          </a:p>
        </p:txBody>
      </p:sp>
      <p:sp>
        <p:nvSpPr>
          <p:cNvPr id="3" name="Title 1">
            <a:extLst>
              <a:ext uri="{FF2B5EF4-FFF2-40B4-BE49-F238E27FC236}">
                <a16:creationId xmlns:a16="http://schemas.microsoft.com/office/drawing/2014/main" id="{B29C7854-EE78-1641-4469-0F95A8A27C6C}"/>
              </a:ext>
            </a:extLst>
          </p:cNvPr>
          <p:cNvSpPr txBox="1">
            <a:spLocks/>
          </p:cNvSpPr>
          <p:nvPr/>
        </p:nvSpPr>
        <p:spPr>
          <a:xfrm>
            <a:off x="754883" y="3987543"/>
            <a:ext cx="10902950" cy="395021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2000" b="1" u="sng" dirty="0">
                <a:latin typeface="Georgia" panose="02040502050405020303" pitchFamily="18" charset="0"/>
              </a:rPr>
              <a:t>Basic format and content</a:t>
            </a:r>
          </a:p>
          <a:p>
            <a:endParaRPr lang="en-US" sz="2000" dirty="0">
              <a:latin typeface="Georgia" panose="02040502050405020303" pitchFamily="18" charset="0"/>
            </a:endParaRPr>
          </a:p>
          <a:p>
            <a:endParaRPr lang="en-US" sz="2000" dirty="0">
              <a:latin typeface="Georgia" panose="02040502050405020303" pitchFamily="18" charset="0"/>
            </a:endParaRPr>
          </a:p>
          <a:p>
            <a:r>
              <a:rPr lang="en-US" sz="2000" dirty="0">
                <a:latin typeface="Georgia" panose="02040502050405020303" pitchFamily="18" charset="0"/>
              </a:rPr>
              <a:t>- Basic format: Narrative or systematic review with no key points</a:t>
            </a:r>
          </a:p>
          <a:p>
            <a:endParaRPr lang="en-US" sz="2000" dirty="0">
              <a:latin typeface="Georgia" panose="02040502050405020303" pitchFamily="18" charset="0"/>
            </a:endParaRPr>
          </a:p>
          <a:p>
            <a:br>
              <a:rPr lang="en-US" sz="2000" dirty="0">
                <a:latin typeface="Georgia" panose="02040502050405020303" pitchFamily="18" charset="0"/>
              </a:rPr>
            </a:br>
            <a:r>
              <a:rPr lang="en-US" sz="2000" dirty="0">
                <a:latin typeface="Georgia" panose="02040502050405020303" pitchFamily="18" charset="0"/>
              </a:rPr>
              <a:t>- Key Content: </a:t>
            </a:r>
            <a:r>
              <a:rPr lang="en-US" sz="2000" dirty="0">
                <a:effectLst/>
                <a:latin typeface="Georgia" panose="02040502050405020303" pitchFamily="18" charset="0"/>
                <a:ea typeface="Calibri" panose="020F0502020204030204" pitchFamily="34" charset="0"/>
              </a:rPr>
              <a:t>Statements of "Opinion"</a:t>
            </a:r>
            <a:r>
              <a:rPr lang="en-US" sz="2000" dirty="0">
                <a:effectLst/>
                <a:latin typeface="Georgia" panose="02040502050405020303" pitchFamily="18" charset="0"/>
              </a:rPr>
              <a:t> </a:t>
            </a:r>
            <a:endParaRPr lang="en-US" sz="2000" dirty="0">
              <a:latin typeface="Georgia" panose="02040502050405020303" pitchFamily="18" charset="0"/>
            </a:endParaRPr>
          </a:p>
          <a:p>
            <a:r>
              <a:rPr lang="en-US" sz="2000" dirty="0">
                <a:latin typeface="Georgia" panose="02040502050405020303" pitchFamily="18" charset="0"/>
              </a:rPr>
              <a:t> </a:t>
            </a:r>
            <a:br>
              <a:rPr lang="en-US" sz="2000" u="sng" dirty="0">
                <a:latin typeface="Georgia" panose="02040502050405020303" pitchFamily="18" charset="0"/>
              </a:rPr>
            </a:br>
            <a:endParaRPr lang="en-US" sz="2000" dirty="0">
              <a:latin typeface="Georgia" panose="02040502050405020303" pitchFamily="18" charset="0"/>
            </a:endParaRPr>
          </a:p>
        </p:txBody>
      </p:sp>
    </p:spTree>
    <p:extLst>
      <p:ext uri="{BB962C8B-B14F-4D97-AF65-F5344CB8AC3E}">
        <p14:creationId xmlns:p14="http://schemas.microsoft.com/office/powerpoint/2010/main" val="1910817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4D206-B3E7-0D0B-B156-41FDBB794353}"/>
              </a:ext>
            </a:extLst>
          </p:cNvPr>
          <p:cNvSpPr>
            <a:spLocks noGrp="1"/>
          </p:cNvSpPr>
          <p:nvPr>
            <p:ph type="title"/>
          </p:nvPr>
        </p:nvSpPr>
        <p:spPr/>
        <p:txBody>
          <a:bodyPr/>
          <a:lstStyle/>
          <a:p>
            <a:r>
              <a:rPr lang="en-US" b="0" i="0" dirty="0">
                <a:solidFill>
                  <a:srgbClr val="333333"/>
                </a:solidFill>
                <a:effectLst/>
                <a:latin typeface="Lato" panose="020F0502020204030203" pitchFamily="34" charset="0"/>
              </a:rPr>
              <a:t>AHNS Reconstructive Head &amp; Neck Surgery</a:t>
            </a:r>
            <a:br>
              <a:rPr lang="en-US" b="0" i="0" dirty="0">
                <a:solidFill>
                  <a:srgbClr val="333333"/>
                </a:solidFill>
                <a:effectLst/>
                <a:latin typeface="Lato" panose="020F0502020204030203" pitchFamily="34" charset="0"/>
              </a:rPr>
            </a:br>
            <a:endParaRPr lang="en-US" dirty="0"/>
          </a:p>
        </p:txBody>
      </p:sp>
      <p:sp>
        <p:nvSpPr>
          <p:cNvPr id="4" name="Text Placeholder 3">
            <a:extLst>
              <a:ext uri="{FF2B5EF4-FFF2-40B4-BE49-F238E27FC236}">
                <a16:creationId xmlns:a16="http://schemas.microsoft.com/office/drawing/2014/main" id="{63ED0AD7-06DE-9474-50F6-B935AD34AD7E}"/>
              </a:ext>
            </a:extLst>
          </p:cNvPr>
          <p:cNvSpPr>
            <a:spLocks noGrp="1"/>
          </p:cNvSpPr>
          <p:nvPr>
            <p:ph type="body" sz="quarter" idx="14"/>
          </p:nvPr>
        </p:nvSpPr>
        <p:spPr/>
        <p:txBody>
          <a:bodyPr/>
          <a:lstStyle/>
          <a:p>
            <a:endParaRPr lang="en-US"/>
          </a:p>
        </p:txBody>
      </p:sp>
      <p:pic>
        <p:nvPicPr>
          <p:cNvPr id="2050" name="Picture 2" descr="Jeremy D. Richmon, MD | Harvard Medical School Department of Otolaryngology">
            <a:extLst>
              <a:ext uri="{FF2B5EF4-FFF2-40B4-BE49-F238E27FC236}">
                <a16:creationId xmlns:a16="http://schemas.microsoft.com/office/drawing/2014/main" id="{DC0D66B4-37CC-A674-6C05-BA937C669D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5003" y="1846923"/>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tthew O Old, MD | Otolaryngology Specialist at the OSUCCC – James">
            <a:extLst>
              <a:ext uri="{FF2B5EF4-FFF2-40B4-BE49-F238E27FC236}">
                <a16:creationId xmlns:a16="http://schemas.microsoft.com/office/drawing/2014/main" id="{58F83BFD-0EC1-1208-C752-A6C9A36E5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936" y="184692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FABD38-CFA2-BD69-AACB-44A1F6A77FCA}"/>
              </a:ext>
            </a:extLst>
          </p:cNvPr>
          <p:cNvSpPr txBox="1"/>
          <p:nvPr/>
        </p:nvSpPr>
        <p:spPr>
          <a:xfrm>
            <a:off x="2568221" y="4308955"/>
            <a:ext cx="1729063" cy="369332"/>
          </a:xfrm>
          <a:prstGeom prst="rect">
            <a:avLst/>
          </a:prstGeom>
          <a:noFill/>
        </p:spPr>
        <p:txBody>
          <a:bodyPr wrap="none" rtlCol="0">
            <a:spAutoFit/>
          </a:bodyPr>
          <a:lstStyle/>
          <a:p>
            <a:r>
              <a:rPr lang="en-US" dirty="0"/>
              <a:t>Jeremy Richmon</a:t>
            </a:r>
          </a:p>
        </p:txBody>
      </p:sp>
      <p:sp>
        <p:nvSpPr>
          <p:cNvPr id="6" name="TextBox 5">
            <a:extLst>
              <a:ext uri="{FF2B5EF4-FFF2-40B4-BE49-F238E27FC236}">
                <a16:creationId xmlns:a16="http://schemas.microsoft.com/office/drawing/2014/main" id="{53999BB4-CB4E-0D88-37C4-0B7DE317FCB5}"/>
              </a:ext>
            </a:extLst>
          </p:cNvPr>
          <p:cNvSpPr txBox="1"/>
          <p:nvPr/>
        </p:nvSpPr>
        <p:spPr>
          <a:xfrm>
            <a:off x="6986760" y="4266202"/>
            <a:ext cx="1422056" cy="369332"/>
          </a:xfrm>
          <a:prstGeom prst="rect">
            <a:avLst/>
          </a:prstGeom>
          <a:noFill/>
        </p:spPr>
        <p:txBody>
          <a:bodyPr wrap="none" rtlCol="0">
            <a:spAutoFit/>
          </a:bodyPr>
          <a:lstStyle/>
          <a:p>
            <a:r>
              <a:rPr lang="en-US" dirty="0"/>
              <a:t>Matthew Old</a:t>
            </a:r>
          </a:p>
        </p:txBody>
      </p:sp>
      <p:pic>
        <p:nvPicPr>
          <p:cNvPr id="3" name="Picture 6" descr="AHNS - American Head and Neck Society - Head and Neck Cancer Research &amp;  Education">
            <a:extLst>
              <a:ext uri="{FF2B5EF4-FFF2-40B4-BE49-F238E27FC236}">
                <a16:creationId xmlns:a16="http://schemas.microsoft.com/office/drawing/2014/main" id="{9F9E7B71-AB9F-A82A-CD80-D1C90898BD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0959" y="132423"/>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024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644525" y="232904"/>
            <a:ext cx="10902950" cy="954765"/>
          </a:xfrm>
        </p:spPr>
        <p:txBody>
          <a:bodyPr/>
          <a:lstStyle/>
          <a:p>
            <a:pPr algn="ctr"/>
            <a:r>
              <a:rPr lang="en-US" sz="2800" u="sng" dirty="0">
                <a:solidFill>
                  <a:srgbClr val="FF0000"/>
                </a:solidFill>
              </a:rPr>
              <a:t>AHNS White paper landscape:</a:t>
            </a:r>
            <a:r>
              <a:rPr lang="en-US" sz="2800" dirty="0">
                <a:solidFill>
                  <a:srgbClr val="FF0000"/>
                </a:solidFill>
              </a:rPr>
              <a:t> </a:t>
            </a:r>
            <a:br>
              <a:rPr lang="en-US" dirty="0">
                <a:solidFill>
                  <a:srgbClr val="FF0000"/>
                </a:solidFill>
              </a:rPr>
            </a:br>
            <a:r>
              <a:rPr lang="en-US" u="sng" dirty="0">
                <a:solidFill>
                  <a:srgbClr val="FF0000"/>
                </a:solidFill>
              </a:rPr>
              <a:t>#2 Position Paper endorsed by AHNS</a:t>
            </a:r>
            <a:br>
              <a:rPr lang="en-US" dirty="0">
                <a:solidFill>
                  <a:srgbClr val="FF0000"/>
                </a:solidFill>
              </a:rPr>
            </a:br>
            <a:br>
              <a:rPr lang="en-US" dirty="0">
                <a:solidFill>
                  <a:srgbClr val="FF0000"/>
                </a:solidFill>
              </a:rPr>
            </a:br>
            <a:endParaRPr lang="en-US" sz="1400" dirty="0">
              <a:latin typeface="+mn-lt"/>
            </a:endParaRPr>
          </a:p>
        </p:txBody>
      </p:sp>
      <p:sp>
        <p:nvSpPr>
          <p:cNvPr id="4" name="Title 1">
            <a:extLst>
              <a:ext uri="{FF2B5EF4-FFF2-40B4-BE49-F238E27FC236}">
                <a16:creationId xmlns:a16="http://schemas.microsoft.com/office/drawing/2014/main" id="{C138D8E7-0201-183B-A52C-F03D166D3103}"/>
              </a:ext>
            </a:extLst>
          </p:cNvPr>
          <p:cNvSpPr txBox="1">
            <a:spLocks/>
          </p:cNvSpPr>
          <p:nvPr/>
        </p:nvSpPr>
        <p:spPr>
          <a:xfrm>
            <a:off x="754883" y="1340907"/>
            <a:ext cx="10902950" cy="395021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endParaRPr lang="en-US" sz="2000" dirty="0">
              <a:latin typeface="Georgia" panose="02040502050405020303" pitchFamily="18" charset="0"/>
            </a:endParaRPr>
          </a:p>
          <a:p>
            <a:r>
              <a:rPr lang="en-US" sz="2000" b="1" u="sng" dirty="0">
                <a:latin typeface="Georgia" panose="02040502050405020303" pitchFamily="18" charset="0"/>
              </a:rPr>
              <a:t>Level of Evidence:</a:t>
            </a:r>
            <a:r>
              <a:rPr lang="en-US" sz="2000" b="1" dirty="0">
                <a:latin typeface="Georgia" panose="02040502050405020303" pitchFamily="18" charset="0"/>
              </a:rPr>
              <a:t> </a:t>
            </a:r>
            <a:r>
              <a:rPr lang="en-US" sz="2000" dirty="0">
                <a:latin typeface="Georgia" panose="02040502050405020303" pitchFamily="18" charset="0"/>
              </a:rPr>
              <a:t>Low-level, limited, or potentially contradictory data (Typically) </a:t>
            </a:r>
          </a:p>
          <a:p>
            <a:endParaRPr lang="en-US" sz="2000" dirty="0">
              <a:latin typeface="Georgia" panose="02040502050405020303" pitchFamily="18" charset="0"/>
            </a:endParaRPr>
          </a:p>
          <a:p>
            <a:endParaRPr lang="en-US" sz="2000" dirty="0">
              <a:latin typeface="Georgia" panose="02040502050405020303" pitchFamily="18" charset="0"/>
            </a:endParaRPr>
          </a:p>
          <a:p>
            <a:r>
              <a:rPr lang="en-US" sz="2000" b="1" u="sng" dirty="0">
                <a:latin typeface="Georgia" panose="02040502050405020303" pitchFamily="18" charset="0"/>
              </a:rPr>
              <a:t>Implications:</a:t>
            </a:r>
            <a:r>
              <a:rPr lang="en-US" sz="2000" b="1" dirty="0">
                <a:latin typeface="Georgia" panose="02040502050405020303" pitchFamily="18" charset="0"/>
              </a:rPr>
              <a:t> </a:t>
            </a:r>
            <a:r>
              <a:rPr lang="en-US" sz="2000" dirty="0">
                <a:latin typeface="Georgia" panose="02040502050405020303" pitchFamily="18" charset="0"/>
              </a:rPr>
              <a:t>The results can represent the leading opinions of either the AHNS or the service/section of the AHNS that is fully endorsed AHNS publication. </a:t>
            </a: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br>
              <a:rPr lang="en-US" sz="2000" u="sng" dirty="0">
                <a:latin typeface="Georgia" panose="02040502050405020303" pitchFamily="18" charset="0"/>
              </a:rPr>
            </a:br>
            <a:br>
              <a:rPr lang="en-US" sz="2000" u="sng" dirty="0">
                <a:latin typeface="Georgia" panose="02040502050405020303" pitchFamily="18" charset="0"/>
              </a:rPr>
            </a:br>
            <a:endParaRPr lang="en-US" sz="2000" dirty="0">
              <a:latin typeface="Georgia" panose="02040502050405020303" pitchFamily="18" charset="0"/>
            </a:endParaRPr>
          </a:p>
        </p:txBody>
      </p:sp>
      <p:sp>
        <p:nvSpPr>
          <p:cNvPr id="3" name="Title 1">
            <a:extLst>
              <a:ext uri="{FF2B5EF4-FFF2-40B4-BE49-F238E27FC236}">
                <a16:creationId xmlns:a16="http://schemas.microsoft.com/office/drawing/2014/main" id="{2E6CE16A-6D50-6964-0298-785C22D3CFB8}"/>
              </a:ext>
            </a:extLst>
          </p:cNvPr>
          <p:cNvSpPr txBox="1">
            <a:spLocks/>
          </p:cNvSpPr>
          <p:nvPr/>
        </p:nvSpPr>
        <p:spPr>
          <a:xfrm>
            <a:off x="754883" y="3693582"/>
            <a:ext cx="10902950" cy="395021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2000" b="1" u="sng" dirty="0">
                <a:latin typeface="Georgia" panose="02040502050405020303" pitchFamily="18" charset="0"/>
              </a:rPr>
              <a:t>Duration &amp; team size:</a:t>
            </a:r>
            <a:r>
              <a:rPr lang="en-US" sz="2000" dirty="0">
                <a:latin typeface="Georgia" panose="02040502050405020303" pitchFamily="18" charset="0"/>
              </a:rPr>
              <a:t>	</a:t>
            </a:r>
          </a:p>
          <a:p>
            <a:endParaRPr lang="en-US" sz="2000" dirty="0">
              <a:latin typeface="Georgia" panose="02040502050405020303" pitchFamily="18" charset="0"/>
            </a:endParaRPr>
          </a:p>
          <a:p>
            <a:r>
              <a:rPr lang="en-US" sz="2000" dirty="0">
                <a:latin typeface="Georgia" panose="02040502050405020303" pitchFamily="18" charset="0"/>
              </a:rPr>
              <a:t>- 6 to 8 months</a:t>
            </a:r>
          </a:p>
          <a:p>
            <a:endParaRPr lang="en-US" sz="2000" dirty="0">
              <a:latin typeface="Georgia" panose="02040502050405020303" pitchFamily="18" charset="0"/>
            </a:endParaRPr>
          </a:p>
          <a:p>
            <a:r>
              <a:rPr lang="en-US" sz="2000" dirty="0">
                <a:latin typeface="Georgia" panose="02040502050405020303" pitchFamily="18" charset="0"/>
              </a:rPr>
              <a:t>- 8-10 members</a:t>
            </a: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br>
              <a:rPr lang="en-US" sz="2000" u="sng" dirty="0">
                <a:latin typeface="Georgia" panose="02040502050405020303" pitchFamily="18" charset="0"/>
              </a:rPr>
            </a:br>
            <a:br>
              <a:rPr lang="en-US" sz="2000" u="sng" dirty="0">
                <a:latin typeface="Georgia" panose="02040502050405020303" pitchFamily="18" charset="0"/>
              </a:rPr>
            </a:br>
            <a:endParaRPr lang="en-US" sz="2000" dirty="0">
              <a:latin typeface="Georgia" panose="02040502050405020303" pitchFamily="18" charset="0"/>
            </a:endParaRPr>
          </a:p>
        </p:txBody>
      </p:sp>
    </p:spTree>
    <p:extLst>
      <p:ext uri="{BB962C8B-B14F-4D97-AF65-F5344CB8AC3E}">
        <p14:creationId xmlns:p14="http://schemas.microsoft.com/office/powerpoint/2010/main" val="1280904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644525" y="90029"/>
            <a:ext cx="10902950" cy="954765"/>
          </a:xfrm>
        </p:spPr>
        <p:txBody>
          <a:bodyPr/>
          <a:lstStyle/>
          <a:p>
            <a:pPr algn="ctr"/>
            <a:r>
              <a:rPr lang="en-US" sz="2800" u="sng" dirty="0">
                <a:solidFill>
                  <a:srgbClr val="FF0000"/>
                </a:solidFill>
              </a:rPr>
              <a:t>AHNS White paper landscape:</a:t>
            </a:r>
            <a:r>
              <a:rPr lang="en-US" sz="2800" dirty="0">
                <a:solidFill>
                  <a:srgbClr val="FF0000"/>
                </a:solidFill>
              </a:rPr>
              <a:t> </a:t>
            </a:r>
            <a:br>
              <a:rPr lang="en-US" dirty="0">
                <a:solidFill>
                  <a:srgbClr val="FF0000"/>
                </a:solidFill>
              </a:rPr>
            </a:br>
            <a:r>
              <a:rPr lang="en-US" u="sng" dirty="0">
                <a:solidFill>
                  <a:srgbClr val="FF0000"/>
                </a:solidFill>
              </a:rPr>
              <a:t>#2 Position Paper endorsed by AHNS</a:t>
            </a:r>
            <a:br>
              <a:rPr lang="en-US" dirty="0">
                <a:solidFill>
                  <a:srgbClr val="FF0000"/>
                </a:solidFill>
              </a:rPr>
            </a:br>
            <a:br>
              <a:rPr lang="en-US" dirty="0">
                <a:solidFill>
                  <a:srgbClr val="FF0000"/>
                </a:solidFill>
              </a:rPr>
            </a:br>
            <a:endParaRPr lang="en-US" sz="1400" dirty="0">
              <a:latin typeface="+mn-lt"/>
            </a:endParaRPr>
          </a:p>
        </p:txBody>
      </p:sp>
      <p:sp>
        <p:nvSpPr>
          <p:cNvPr id="4" name="Title 1">
            <a:extLst>
              <a:ext uri="{FF2B5EF4-FFF2-40B4-BE49-F238E27FC236}">
                <a16:creationId xmlns:a16="http://schemas.microsoft.com/office/drawing/2014/main" id="{C138D8E7-0201-183B-A52C-F03D166D3103}"/>
              </a:ext>
            </a:extLst>
          </p:cNvPr>
          <p:cNvSpPr txBox="1">
            <a:spLocks/>
          </p:cNvSpPr>
          <p:nvPr/>
        </p:nvSpPr>
        <p:spPr>
          <a:xfrm>
            <a:off x="983483" y="987644"/>
            <a:ext cx="10902950" cy="395021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2000" b="1" u="sng" dirty="0">
                <a:latin typeface="Georgia" panose="02040502050405020303" pitchFamily="18" charset="0"/>
              </a:rPr>
              <a:t>AHNS Submission and vetting process </a:t>
            </a:r>
            <a:r>
              <a:rPr lang="en-US" sz="2000" dirty="0">
                <a:latin typeface="Georgia" panose="02040502050405020303" pitchFamily="18" charset="0"/>
              </a:rPr>
              <a:t>(will be discussed in depth later)</a:t>
            </a:r>
          </a:p>
          <a:p>
            <a:endParaRPr lang="en-US" sz="2000" dirty="0">
              <a:latin typeface="Georgia" panose="02040502050405020303" pitchFamily="18" charset="0"/>
            </a:endParaRPr>
          </a:p>
          <a:p>
            <a:r>
              <a:rPr lang="en-US" sz="2000" dirty="0">
                <a:latin typeface="Georgia" panose="02040502050405020303" pitchFamily="18" charset="0"/>
              </a:rPr>
              <a:t>Notification of AGAB with 1 page outline &amp; an author list </a:t>
            </a:r>
          </a:p>
          <a:p>
            <a:endParaRPr lang="en-US" sz="2000" dirty="0">
              <a:latin typeface="Georgia" panose="02040502050405020303" pitchFamily="18" charset="0"/>
              <a:sym typeface="Wingdings" pitchFamily="2" charset="2"/>
            </a:endParaRPr>
          </a:p>
          <a:p>
            <a:pPr marL="342900" indent="-342900">
              <a:buFont typeface="Wingdings" pitchFamily="2" charset="2"/>
              <a:buChar char="à"/>
            </a:pPr>
            <a:r>
              <a:rPr lang="en-US" sz="2000" dirty="0">
                <a:latin typeface="Georgia" panose="02040502050405020303" pitchFamily="18" charset="0"/>
                <a:sym typeface="Wingdings" pitchFamily="2" charset="2"/>
              </a:rPr>
              <a:t>AGAB reviews &amp; </a:t>
            </a:r>
            <a:r>
              <a:rPr lang="en-US" sz="2000" dirty="0">
                <a:latin typeface="Georgia" panose="02040502050405020303" pitchFamily="18" charset="0"/>
              </a:rPr>
              <a:t>determines the appropriateness in 1 month (</a:t>
            </a:r>
            <a:r>
              <a:rPr lang="en-US" sz="2000" dirty="0">
                <a:latin typeface="Georgia" panose="02040502050405020303" pitchFamily="18" charset="0"/>
                <a:sym typeface="Wingdings" pitchFamily="2" charset="2"/>
              </a:rPr>
              <a:t>+ </a:t>
            </a:r>
            <a:r>
              <a:rPr lang="en-US" sz="2000" dirty="0">
                <a:latin typeface="Georgia" panose="02040502050405020303" pitchFamily="18" charset="0"/>
              </a:rPr>
              <a:t>pre-submission inquiry with Editor of JAMA Oto/Head and Neck to confirm appropriateness of the topic) </a:t>
            </a:r>
          </a:p>
          <a:p>
            <a:pPr marL="342900" indent="-342900">
              <a:buFont typeface="Wingdings" pitchFamily="2" charset="2"/>
              <a:buChar char="à"/>
            </a:pPr>
            <a:endParaRPr lang="en-US" sz="2000" dirty="0">
              <a:latin typeface="Georgia" panose="02040502050405020303" pitchFamily="18" charset="0"/>
              <a:sym typeface="Wingdings" pitchFamily="2" charset="2"/>
            </a:endParaRPr>
          </a:p>
          <a:p>
            <a:pPr marL="342900" indent="-342900">
              <a:buFont typeface="Wingdings" pitchFamily="2" charset="2"/>
              <a:buChar char="à"/>
            </a:pPr>
            <a:r>
              <a:rPr lang="en-US" sz="2000" dirty="0">
                <a:latin typeface="Georgia" panose="02040502050405020303" pitchFamily="18" charset="0"/>
                <a:sym typeface="Wingdings" pitchFamily="2" charset="2"/>
              </a:rPr>
              <a:t>send approval back to the section </a:t>
            </a:r>
          </a:p>
          <a:p>
            <a:endParaRPr lang="en-US" sz="2000" dirty="0">
              <a:latin typeface="Georgia" panose="02040502050405020303" pitchFamily="18" charset="0"/>
              <a:sym typeface="Wingdings" pitchFamily="2" charset="2"/>
            </a:endParaRPr>
          </a:p>
          <a:p>
            <a:pPr marL="342900" indent="-342900">
              <a:buFont typeface="Wingdings" pitchFamily="2" charset="2"/>
              <a:buChar char="à"/>
            </a:pPr>
            <a:r>
              <a:rPr lang="en-US" sz="2000" dirty="0">
                <a:latin typeface="Georgia" panose="02040502050405020303" pitchFamily="18" charset="0"/>
                <a:sym typeface="Wingdings" pitchFamily="2" charset="2"/>
              </a:rPr>
              <a:t>submit the </a:t>
            </a:r>
            <a:r>
              <a:rPr lang="en-US" sz="2000" dirty="0">
                <a:latin typeface="Georgia" panose="02040502050405020303" pitchFamily="18" charset="0"/>
              </a:rPr>
              <a:t>scientific content to AGAB </a:t>
            </a:r>
          </a:p>
          <a:p>
            <a:endParaRPr lang="en-US" sz="2000" dirty="0">
              <a:latin typeface="Georgia" panose="02040502050405020303" pitchFamily="18" charset="0"/>
              <a:sym typeface="Wingdings" pitchFamily="2" charset="2"/>
            </a:endParaRPr>
          </a:p>
          <a:p>
            <a:r>
              <a:rPr lang="en-US" sz="2000" dirty="0">
                <a:latin typeface="Georgia" panose="02040502050405020303" pitchFamily="18" charset="0"/>
                <a:sym typeface="Wingdings" pitchFamily="2" charset="2"/>
              </a:rPr>
              <a:t> approval </a:t>
            </a:r>
            <a:r>
              <a:rPr lang="en-US" sz="2000" dirty="0">
                <a:latin typeface="Georgia" panose="02040502050405020303" pitchFamily="18" charset="0"/>
              </a:rPr>
              <a:t>notification of to the section in 2 weeks </a:t>
            </a: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br>
              <a:rPr lang="en-US" sz="2000" u="sng" dirty="0">
                <a:latin typeface="Georgia" panose="02040502050405020303" pitchFamily="18" charset="0"/>
              </a:rPr>
            </a:br>
            <a:br>
              <a:rPr lang="en-US" sz="2000" u="sng" dirty="0">
                <a:latin typeface="Georgia" panose="02040502050405020303" pitchFamily="18" charset="0"/>
              </a:rPr>
            </a:br>
            <a:endParaRPr lang="en-US" sz="2000" dirty="0">
              <a:latin typeface="Georgia" panose="02040502050405020303" pitchFamily="18" charset="0"/>
            </a:endParaRPr>
          </a:p>
        </p:txBody>
      </p:sp>
      <p:sp>
        <p:nvSpPr>
          <p:cNvPr id="3" name="Title 1">
            <a:extLst>
              <a:ext uri="{FF2B5EF4-FFF2-40B4-BE49-F238E27FC236}">
                <a16:creationId xmlns:a16="http://schemas.microsoft.com/office/drawing/2014/main" id="{054D2970-2D61-61FD-7413-BB66B8D19C1E}"/>
              </a:ext>
            </a:extLst>
          </p:cNvPr>
          <p:cNvSpPr txBox="1">
            <a:spLocks/>
          </p:cNvSpPr>
          <p:nvPr/>
        </p:nvSpPr>
        <p:spPr>
          <a:xfrm>
            <a:off x="1055741" y="4436532"/>
            <a:ext cx="10902950" cy="395021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2000" b="1" u="sng" dirty="0">
                <a:latin typeface="Georgia" panose="02040502050405020303" pitchFamily="18" charset="0"/>
              </a:rPr>
              <a:t>Other societies engagement:</a:t>
            </a:r>
            <a:r>
              <a:rPr lang="en-US" sz="2000" dirty="0">
                <a:latin typeface="Georgia" panose="02040502050405020303" pitchFamily="18" charset="0"/>
              </a:rPr>
              <a:t> Encouraged. </a:t>
            </a:r>
          </a:p>
          <a:p>
            <a:endParaRPr lang="en-US" sz="2000" dirty="0">
              <a:latin typeface="Georgia" panose="02040502050405020303" pitchFamily="18" charset="0"/>
            </a:endParaRPr>
          </a:p>
          <a:p>
            <a:r>
              <a:rPr lang="en-US" sz="2000" dirty="0">
                <a:latin typeface="Georgia" panose="02040502050405020303" pitchFamily="18" charset="0"/>
              </a:rPr>
              <a:t>AHNS authors are in lead author positions and are proportional to the # of societies involved (e.g.; three sponsor organizations, at least 1/3 of authors are AHNS members). </a:t>
            </a: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b="1" u="sng" dirty="0">
              <a:effectLst/>
              <a:latin typeface="Georgia" panose="02040502050405020303" pitchFamily="18" charset="0"/>
              <a:ea typeface="Calibri" panose="020F0502020204030204" pitchFamily="34" charset="0"/>
              <a:cs typeface="Arial" panose="020B0604020202020204" pitchFamily="34" charset="0"/>
            </a:endParaRPr>
          </a:p>
          <a:p>
            <a:r>
              <a:rPr lang="en-US" sz="2000" b="1" u="sng" dirty="0">
                <a:effectLst/>
                <a:latin typeface="Georgia" panose="02040502050405020303" pitchFamily="18" charset="0"/>
                <a:ea typeface="Calibri" panose="020F0502020204030204" pitchFamily="34" charset="0"/>
                <a:cs typeface="Arial" panose="020B0604020202020204" pitchFamily="34" charset="0"/>
              </a:rPr>
              <a:t>Budget:</a:t>
            </a:r>
            <a:r>
              <a:rPr lang="en-US" sz="2000" b="1" dirty="0">
                <a:effectLst/>
                <a:latin typeface="Georgia" panose="02040502050405020303" pitchFamily="18" charset="0"/>
                <a:ea typeface="Calibri" panose="020F0502020204030204" pitchFamily="34" charset="0"/>
                <a:cs typeface="Arial" panose="020B0604020202020204" pitchFamily="34" charset="0"/>
              </a:rPr>
              <a:t> </a:t>
            </a:r>
            <a:r>
              <a:rPr lang="en-US" sz="2000" dirty="0">
                <a:effectLst/>
                <a:latin typeface="Georgia" panose="02040502050405020303" pitchFamily="18" charset="0"/>
                <a:ea typeface="Calibri" panose="020F0502020204030204" pitchFamily="34" charset="0"/>
                <a:cs typeface="Arial" panose="020B0604020202020204" pitchFamily="34" charset="0"/>
              </a:rPr>
              <a:t>None</a:t>
            </a: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br>
              <a:rPr lang="en-US" sz="2000" u="sng" dirty="0">
                <a:latin typeface="Georgia" panose="02040502050405020303" pitchFamily="18" charset="0"/>
              </a:rPr>
            </a:br>
            <a:br>
              <a:rPr lang="en-US" sz="2000" u="sng" dirty="0">
                <a:latin typeface="Georgia" panose="02040502050405020303" pitchFamily="18" charset="0"/>
              </a:rPr>
            </a:br>
            <a:endParaRPr lang="en-US" sz="2000" dirty="0">
              <a:latin typeface="Georgia" panose="02040502050405020303" pitchFamily="18" charset="0"/>
            </a:endParaRPr>
          </a:p>
        </p:txBody>
      </p:sp>
    </p:spTree>
    <p:extLst>
      <p:ext uri="{BB962C8B-B14F-4D97-AF65-F5344CB8AC3E}">
        <p14:creationId xmlns:p14="http://schemas.microsoft.com/office/powerpoint/2010/main" val="1454803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644525" y="232904"/>
            <a:ext cx="10902950" cy="954765"/>
          </a:xfrm>
        </p:spPr>
        <p:txBody>
          <a:bodyPr/>
          <a:lstStyle/>
          <a:p>
            <a:pPr algn="ctr"/>
            <a:r>
              <a:rPr lang="en-US" sz="2800" u="sng" dirty="0">
                <a:solidFill>
                  <a:srgbClr val="FF0000"/>
                </a:solidFill>
              </a:rPr>
              <a:t>AHNS White paper landscape:</a:t>
            </a:r>
            <a:r>
              <a:rPr lang="en-US" sz="2800" dirty="0">
                <a:solidFill>
                  <a:srgbClr val="FF0000"/>
                </a:solidFill>
              </a:rPr>
              <a:t> </a:t>
            </a:r>
            <a:br>
              <a:rPr lang="en-US" dirty="0">
                <a:solidFill>
                  <a:srgbClr val="FF0000"/>
                </a:solidFill>
              </a:rPr>
            </a:br>
            <a:r>
              <a:rPr lang="en-US" u="sng" dirty="0">
                <a:solidFill>
                  <a:srgbClr val="FF0000"/>
                </a:solidFill>
              </a:rPr>
              <a:t>#2 Position Paper endorsed by AHNS</a:t>
            </a:r>
            <a:br>
              <a:rPr lang="en-US" dirty="0">
                <a:solidFill>
                  <a:srgbClr val="FF0000"/>
                </a:solidFill>
              </a:rPr>
            </a:br>
            <a:br>
              <a:rPr lang="en-US" dirty="0">
                <a:solidFill>
                  <a:srgbClr val="FF0000"/>
                </a:solidFill>
              </a:rPr>
            </a:br>
            <a:endParaRPr lang="en-US" sz="1400" dirty="0">
              <a:latin typeface="+mn-lt"/>
            </a:endParaRPr>
          </a:p>
        </p:txBody>
      </p:sp>
      <p:sp>
        <p:nvSpPr>
          <p:cNvPr id="4" name="Title 1">
            <a:extLst>
              <a:ext uri="{FF2B5EF4-FFF2-40B4-BE49-F238E27FC236}">
                <a16:creationId xmlns:a16="http://schemas.microsoft.com/office/drawing/2014/main" id="{C138D8E7-0201-183B-A52C-F03D166D3103}"/>
              </a:ext>
            </a:extLst>
          </p:cNvPr>
          <p:cNvSpPr txBox="1">
            <a:spLocks/>
          </p:cNvSpPr>
          <p:nvPr/>
        </p:nvSpPr>
        <p:spPr>
          <a:xfrm>
            <a:off x="754883" y="1519583"/>
            <a:ext cx="10902950" cy="464999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a:lnSpc>
                <a:spcPct val="107000"/>
              </a:lnSpc>
              <a:spcBef>
                <a:spcPts val="0"/>
              </a:spcBef>
              <a:spcAft>
                <a:spcPts val="800"/>
              </a:spcAft>
            </a:pPr>
            <a:r>
              <a:rPr lang="en-US" sz="2000" b="1" u="sng" dirty="0">
                <a:effectLst/>
                <a:latin typeface="Georgia" panose="02040502050405020303" pitchFamily="18" charset="0"/>
                <a:ea typeface="Calibri" panose="020F0502020204030204" pitchFamily="34" charset="0"/>
              </a:rPr>
              <a:t>Length and format details</a:t>
            </a:r>
            <a:endParaRPr lang="en-US" sz="2000" dirty="0">
              <a:latin typeface="Georgia" panose="02040502050405020303" pitchFamily="18"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000" dirty="0">
                <a:effectLst/>
                <a:latin typeface="Georgia" panose="02040502050405020303" pitchFamily="18" charset="0"/>
                <a:ea typeface="Calibri" panose="020F0502020204030204" pitchFamily="34" charset="0"/>
                <a:cs typeface="Arial" panose="020B0604020202020204" pitchFamily="34" charset="0"/>
              </a:rPr>
              <a:t>3500 words</a:t>
            </a:r>
          </a:p>
          <a:p>
            <a:pPr marL="0" marR="0">
              <a:lnSpc>
                <a:spcPct val="107000"/>
              </a:lnSpc>
              <a:spcBef>
                <a:spcPts val="0"/>
              </a:spcBef>
              <a:spcAft>
                <a:spcPts val="800"/>
              </a:spcAft>
            </a:pPr>
            <a:r>
              <a:rPr lang="en-US" sz="2000" dirty="0">
                <a:effectLst/>
                <a:latin typeface="Georgia" panose="02040502050405020303" pitchFamily="18" charset="0"/>
                <a:ea typeface="Calibri" panose="020F0502020204030204" pitchFamily="34" charset="0"/>
                <a:cs typeface="Arial" panose="020B0604020202020204" pitchFamily="34" charset="0"/>
              </a:rPr>
              <a:t>50-75 references</a:t>
            </a:r>
          </a:p>
          <a:p>
            <a:pPr marL="0" marR="0">
              <a:lnSpc>
                <a:spcPct val="107000"/>
              </a:lnSpc>
              <a:spcBef>
                <a:spcPts val="0"/>
              </a:spcBef>
              <a:spcAft>
                <a:spcPts val="800"/>
              </a:spcAft>
            </a:pPr>
            <a:r>
              <a:rPr lang="en-US" sz="2000" dirty="0">
                <a:effectLst/>
                <a:latin typeface="Georgia" panose="02040502050405020303" pitchFamily="18" charset="0"/>
                <a:ea typeface="Calibri" panose="020F0502020204030204" pitchFamily="34" charset="0"/>
                <a:cs typeface="Arial" panose="020B0604020202020204" pitchFamily="34" charset="0"/>
              </a:rPr>
              <a:t>&lt;5 Tables and or figures </a:t>
            </a:r>
          </a:p>
          <a:p>
            <a:pPr marL="0" marR="0">
              <a:lnSpc>
                <a:spcPct val="107000"/>
              </a:lnSpc>
              <a:spcBef>
                <a:spcPts val="0"/>
              </a:spcBef>
              <a:spcAft>
                <a:spcPts val="800"/>
              </a:spcAft>
            </a:pPr>
            <a:r>
              <a:rPr lang="en-US" sz="2000" dirty="0">
                <a:effectLst/>
                <a:latin typeface="Georgia" panose="02040502050405020303" pitchFamily="18" charset="0"/>
                <a:ea typeface="Calibri" panose="020F0502020204030204" pitchFamily="34" charset="0"/>
                <a:cs typeface="Arial" panose="020B0604020202020204" pitchFamily="34" charset="0"/>
              </a:rPr>
              <a:t>No Key points </a:t>
            </a:r>
          </a:p>
          <a:p>
            <a:pPr marL="0" marR="0">
              <a:lnSpc>
                <a:spcPct val="107000"/>
              </a:lnSpc>
              <a:spcBef>
                <a:spcPts val="0"/>
              </a:spcBef>
              <a:spcAft>
                <a:spcPts val="800"/>
              </a:spcAft>
            </a:pPr>
            <a:r>
              <a:rPr lang="en-US" sz="2000" dirty="0">
                <a:effectLst/>
                <a:latin typeface="Georgia" panose="02040502050405020303" pitchFamily="18" charset="0"/>
                <a:ea typeface="Calibri" panose="020F0502020204030204" pitchFamily="34" charset="0"/>
              </a:rPr>
              <a:t>In accordance with the respective journal author guidelines </a:t>
            </a:r>
            <a:endParaRPr lang="en-US" sz="2000" b="1" u="sng" dirty="0">
              <a:latin typeface="Georgia" panose="02040502050405020303" pitchFamily="18" charset="0"/>
            </a:endParaRPr>
          </a:p>
          <a:p>
            <a:endParaRPr lang="en-US" sz="2000" dirty="0">
              <a:latin typeface="Georgia" panose="02040502050405020303" pitchFamily="18" charset="0"/>
            </a:endParaRPr>
          </a:p>
        </p:txBody>
      </p:sp>
    </p:spTree>
    <p:extLst>
      <p:ext uri="{BB962C8B-B14F-4D97-AF65-F5344CB8AC3E}">
        <p14:creationId xmlns:p14="http://schemas.microsoft.com/office/powerpoint/2010/main" val="3982889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1159921" y="1145627"/>
            <a:ext cx="9245320" cy="4338963"/>
          </a:xfrm>
        </p:spPr>
        <p:txBody>
          <a:bodyPr/>
          <a:lstStyle/>
          <a:p>
            <a:r>
              <a:rPr lang="en-US" sz="2800" b="1" u="sng" dirty="0"/>
              <a:t>AHNS White paper landscape: 4 Categories</a:t>
            </a:r>
            <a:br>
              <a:rPr lang="en-US" sz="2800" u="sng" dirty="0"/>
            </a:br>
            <a:br>
              <a:rPr lang="en-US" sz="2800" u="sng" dirty="0"/>
            </a:br>
            <a:br>
              <a:rPr lang="en-US" sz="2800" u="sng" dirty="0"/>
            </a:br>
            <a:r>
              <a:rPr lang="en-US" sz="2800" dirty="0"/>
              <a:t>1- Narrative Review endorsed by AHNS</a:t>
            </a:r>
            <a:br>
              <a:rPr lang="en-US" sz="2800" dirty="0"/>
            </a:br>
            <a:r>
              <a:rPr lang="en-US" sz="2800" dirty="0"/>
              <a:t>2- Position Paper endorsed by AHNS</a:t>
            </a:r>
            <a:br>
              <a:rPr lang="en-US" sz="2800" dirty="0">
                <a:solidFill>
                  <a:srgbClr val="FF0000"/>
                </a:solidFill>
              </a:rPr>
            </a:br>
            <a:r>
              <a:rPr lang="en-US" sz="2800" dirty="0">
                <a:solidFill>
                  <a:srgbClr val="FF0000"/>
                </a:solidFill>
              </a:rPr>
              <a:t>3- Clinical Consensus Statement endorsed by AHNS</a:t>
            </a:r>
            <a:br>
              <a:rPr lang="en-US" sz="2800" dirty="0"/>
            </a:br>
            <a:r>
              <a:rPr lang="en-US" sz="2800" dirty="0"/>
              <a:t>4- Clinical Practice Guidelines endorsed by AHNS</a:t>
            </a:r>
            <a:br>
              <a:rPr lang="en-US" sz="2800" u="sng" dirty="0"/>
            </a:br>
            <a:br>
              <a:rPr lang="en-US" sz="2800" u="sng" dirty="0"/>
            </a:br>
            <a:br>
              <a:rPr lang="en-US" sz="2800" u="sng" dirty="0"/>
            </a:br>
            <a:endParaRPr lang="en-US" sz="2800" dirty="0">
              <a:latin typeface="+mn-lt"/>
            </a:endParaRPr>
          </a:p>
        </p:txBody>
      </p:sp>
    </p:spTree>
    <p:extLst>
      <p:ext uri="{BB962C8B-B14F-4D97-AF65-F5344CB8AC3E}">
        <p14:creationId xmlns:p14="http://schemas.microsoft.com/office/powerpoint/2010/main" val="4126012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644525" y="232904"/>
            <a:ext cx="10902950" cy="954765"/>
          </a:xfrm>
        </p:spPr>
        <p:txBody>
          <a:bodyPr/>
          <a:lstStyle/>
          <a:p>
            <a:pPr algn="ctr"/>
            <a:r>
              <a:rPr lang="en-US" sz="2800" u="sng" dirty="0">
                <a:solidFill>
                  <a:srgbClr val="FF0000"/>
                </a:solidFill>
              </a:rPr>
              <a:t>AHNS White paper landscape:</a:t>
            </a:r>
            <a:r>
              <a:rPr lang="en-US" sz="2800" dirty="0">
                <a:solidFill>
                  <a:srgbClr val="FF0000"/>
                </a:solidFill>
              </a:rPr>
              <a:t> </a:t>
            </a:r>
            <a:br>
              <a:rPr lang="en-US" dirty="0">
                <a:solidFill>
                  <a:srgbClr val="FF0000"/>
                </a:solidFill>
              </a:rPr>
            </a:br>
            <a:r>
              <a:rPr lang="en-US" dirty="0">
                <a:solidFill>
                  <a:srgbClr val="FF0000"/>
                </a:solidFill>
              </a:rPr>
              <a:t>#3 Clinical Consensus Statement endorsed by AHNS</a:t>
            </a:r>
            <a:br>
              <a:rPr lang="en-US" dirty="0">
                <a:solidFill>
                  <a:srgbClr val="FF0000"/>
                </a:solidFill>
              </a:rPr>
            </a:br>
            <a:br>
              <a:rPr lang="en-US" dirty="0">
                <a:solidFill>
                  <a:srgbClr val="FF0000"/>
                </a:solidFill>
              </a:rPr>
            </a:br>
            <a:endParaRPr lang="en-US" sz="1400" dirty="0">
              <a:latin typeface="+mn-lt"/>
            </a:endParaRPr>
          </a:p>
        </p:txBody>
      </p:sp>
      <p:sp>
        <p:nvSpPr>
          <p:cNvPr id="4" name="Title 1">
            <a:extLst>
              <a:ext uri="{FF2B5EF4-FFF2-40B4-BE49-F238E27FC236}">
                <a16:creationId xmlns:a16="http://schemas.microsoft.com/office/drawing/2014/main" id="{C138D8E7-0201-183B-A52C-F03D166D3103}"/>
              </a:ext>
            </a:extLst>
          </p:cNvPr>
          <p:cNvSpPr txBox="1">
            <a:spLocks/>
          </p:cNvSpPr>
          <p:nvPr/>
        </p:nvSpPr>
        <p:spPr>
          <a:xfrm>
            <a:off x="754883" y="1340907"/>
            <a:ext cx="10902950" cy="395021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2000" b="1" u="sng" dirty="0"/>
              <a:t>Objectives</a:t>
            </a:r>
            <a:r>
              <a:rPr lang="en-US" sz="2000" dirty="0"/>
              <a:t>	</a:t>
            </a:r>
          </a:p>
          <a:p>
            <a:endParaRPr lang="en-US" sz="2000" dirty="0"/>
          </a:p>
          <a:p>
            <a:endParaRPr lang="en-US" sz="2000" dirty="0"/>
          </a:p>
          <a:p>
            <a:r>
              <a:rPr lang="en-US" sz="2000" dirty="0"/>
              <a:t>- To quantitatively assess whether there is a formal agreement regarding proposed statements about diagnosis, management, complications, and/or treatment. </a:t>
            </a:r>
          </a:p>
          <a:p>
            <a:endParaRPr lang="en-US" sz="2000" dirty="0"/>
          </a:p>
          <a:p>
            <a:r>
              <a:rPr lang="en-US" sz="2000" dirty="0"/>
              <a:t>- More applicable to situations </a:t>
            </a:r>
            <a:r>
              <a:rPr lang="en-US" sz="2000" i="1" dirty="0">
                <a:solidFill>
                  <a:srgbClr val="FF0000"/>
                </a:solidFill>
              </a:rPr>
              <a:t>where published evidence is limited or lacking as compared to a Clinical Practice Guidelines </a:t>
            </a:r>
            <a:r>
              <a:rPr lang="en-US" sz="2000" dirty="0"/>
              <a:t>and yet there are opportunities to reduce uncertainty and improve care. </a:t>
            </a:r>
            <a:br>
              <a:rPr lang="en-US" sz="2000" dirty="0"/>
            </a:br>
            <a:br>
              <a:rPr lang="en-US" sz="2000" dirty="0"/>
            </a:br>
            <a:br>
              <a:rPr lang="en-US" u="sng" dirty="0"/>
            </a:br>
            <a:br>
              <a:rPr lang="en-US" u="sng" dirty="0"/>
            </a:br>
            <a:br>
              <a:rPr lang="en-US" u="sng" dirty="0"/>
            </a:br>
            <a:endParaRPr lang="en-US" sz="1400" dirty="0">
              <a:latin typeface="+mn-lt"/>
            </a:endParaRPr>
          </a:p>
        </p:txBody>
      </p:sp>
    </p:spTree>
    <p:extLst>
      <p:ext uri="{BB962C8B-B14F-4D97-AF65-F5344CB8AC3E}">
        <p14:creationId xmlns:p14="http://schemas.microsoft.com/office/powerpoint/2010/main" val="1777720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644525" y="232904"/>
            <a:ext cx="10902950" cy="786599"/>
          </a:xfrm>
        </p:spPr>
        <p:txBody>
          <a:bodyPr/>
          <a:lstStyle/>
          <a:p>
            <a:pPr algn="ctr"/>
            <a:r>
              <a:rPr lang="en-US" sz="2800" u="sng" dirty="0">
                <a:solidFill>
                  <a:srgbClr val="FF0000"/>
                </a:solidFill>
              </a:rPr>
              <a:t>AHNS White paper landscape:</a:t>
            </a:r>
            <a:r>
              <a:rPr lang="en-US" sz="2800" dirty="0">
                <a:solidFill>
                  <a:srgbClr val="FF0000"/>
                </a:solidFill>
              </a:rPr>
              <a:t> </a:t>
            </a:r>
            <a:br>
              <a:rPr lang="en-US" dirty="0">
                <a:solidFill>
                  <a:srgbClr val="FF0000"/>
                </a:solidFill>
              </a:rPr>
            </a:br>
            <a:r>
              <a:rPr lang="en-US" dirty="0">
                <a:solidFill>
                  <a:srgbClr val="FF0000"/>
                </a:solidFill>
              </a:rPr>
              <a:t>#3 Clinical Consensus Statement endorsed by AHNS</a:t>
            </a:r>
            <a:br>
              <a:rPr lang="en-US" dirty="0">
                <a:solidFill>
                  <a:srgbClr val="FF0000"/>
                </a:solidFill>
              </a:rPr>
            </a:br>
            <a:endParaRPr lang="en-US" sz="1400" dirty="0">
              <a:latin typeface="+mn-lt"/>
            </a:endParaRPr>
          </a:p>
        </p:txBody>
      </p:sp>
      <p:sp>
        <p:nvSpPr>
          <p:cNvPr id="4" name="Title 1">
            <a:extLst>
              <a:ext uri="{FF2B5EF4-FFF2-40B4-BE49-F238E27FC236}">
                <a16:creationId xmlns:a16="http://schemas.microsoft.com/office/drawing/2014/main" id="{C138D8E7-0201-183B-A52C-F03D166D3103}"/>
              </a:ext>
            </a:extLst>
          </p:cNvPr>
          <p:cNvSpPr txBox="1">
            <a:spLocks/>
          </p:cNvSpPr>
          <p:nvPr/>
        </p:nvSpPr>
        <p:spPr>
          <a:xfrm>
            <a:off x="754883" y="1453893"/>
            <a:ext cx="10902950" cy="395021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1400" b="1" u="sng" dirty="0">
                <a:latin typeface="Georgia" panose="02040502050405020303" pitchFamily="18" charset="0"/>
              </a:rPr>
              <a:t>Basic format and content</a:t>
            </a:r>
          </a:p>
          <a:p>
            <a:endParaRPr lang="en-US" sz="1400" dirty="0">
              <a:latin typeface="Georgia" panose="02040502050405020303" pitchFamily="18" charset="0"/>
            </a:endParaRPr>
          </a:p>
          <a:p>
            <a:endParaRPr lang="en-US" sz="1400" dirty="0">
              <a:latin typeface="Georgia" panose="02040502050405020303" pitchFamily="18" charset="0"/>
            </a:endParaRPr>
          </a:p>
          <a:p>
            <a:r>
              <a:rPr lang="en-US" sz="1800" dirty="0">
                <a:latin typeface="Georgia" panose="02040502050405020303" pitchFamily="18" charset="0"/>
              </a:rPr>
              <a:t>- Basic format: </a:t>
            </a:r>
          </a:p>
          <a:p>
            <a:r>
              <a:rPr lang="en-US" sz="1800" dirty="0">
                <a:latin typeface="Georgia" panose="02040502050405020303" pitchFamily="18" charset="0"/>
              </a:rPr>
              <a:t>	- Expert opinion + formal systematic literature review + Statements of consensus</a:t>
            </a:r>
          </a:p>
          <a:p>
            <a:r>
              <a:rPr lang="en-US" sz="1800" dirty="0">
                <a:latin typeface="Georgia" panose="02040502050405020303" pitchFamily="18" charset="0"/>
              </a:rPr>
              <a:t>	 -Modified Delphi method recommended to provide strength of author panel consensus</a:t>
            </a:r>
          </a:p>
          <a:p>
            <a:r>
              <a:rPr lang="en-US" sz="1800" dirty="0">
                <a:latin typeface="Georgia" panose="02040502050405020303" pitchFamily="18" charset="0"/>
              </a:rPr>
              <a:t>	- Levels of evidence should be described (from the American College of Physicians  and can be </a:t>
            </a:r>
            <a:br>
              <a:rPr lang="en-US" sz="1800" dirty="0">
                <a:latin typeface="Georgia" panose="02040502050405020303" pitchFamily="18" charset="0"/>
              </a:rPr>
            </a:br>
            <a:r>
              <a:rPr lang="en-US" sz="1800" dirty="0">
                <a:latin typeface="Georgia" panose="02040502050405020303" pitchFamily="18" charset="0"/>
              </a:rPr>
              <a:t>	   supplemented with Oxford Centre for Evidence-Based Medicine: Levels of Evidence (CEBM)) </a:t>
            </a:r>
          </a:p>
          <a:p>
            <a:r>
              <a:rPr lang="en-US" sz="1800" dirty="0">
                <a:latin typeface="Georgia" panose="02040502050405020303" pitchFamily="18" charset="0"/>
              </a:rPr>
              <a:t>	- The review of the literature should be systematic and conducted with the support of a medical </a:t>
            </a:r>
            <a:br>
              <a:rPr lang="en-US" sz="1800" dirty="0">
                <a:latin typeface="Georgia" panose="02040502050405020303" pitchFamily="18" charset="0"/>
              </a:rPr>
            </a:br>
            <a:r>
              <a:rPr lang="en-US" sz="1800" dirty="0">
                <a:latin typeface="Georgia" panose="02040502050405020303" pitchFamily="18" charset="0"/>
              </a:rPr>
              <a:t>	   librarian and an evidence synthesis should adhere to Guidelines for systematic reviews.  </a:t>
            </a:r>
          </a:p>
          <a:p>
            <a:r>
              <a:rPr lang="en-US" sz="1800" dirty="0">
                <a:latin typeface="Georgia" panose="02040502050405020303" pitchFamily="18" charset="0"/>
              </a:rPr>
              <a:t>	- Dates of systematic review and database accession and all parameters should be stated. </a:t>
            </a:r>
          </a:p>
          <a:p>
            <a:r>
              <a:rPr lang="en-US" sz="1800" dirty="0">
                <a:latin typeface="Georgia" panose="02040502050405020303" pitchFamily="18" charset="0"/>
              </a:rPr>
              <a:t>	- Literature search and articulation of recommendations should adhere to a standardized format </a:t>
            </a:r>
            <a:br>
              <a:rPr lang="en-US" sz="1800" dirty="0">
                <a:latin typeface="Georgia" panose="02040502050405020303" pitchFamily="18" charset="0"/>
              </a:rPr>
            </a:br>
            <a:r>
              <a:rPr lang="en-US" sz="1800" dirty="0">
                <a:latin typeface="Georgia" panose="02040502050405020303" pitchFamily="18" charset="0"/>
              </a:rPr>
              <a:t>                   (PICO: population, intervention, comparator, outcomes)</a:t>
            </a:r>
          </a:p>
          <a:p>
            <a:br>
              <a:rPr lang="en-US" sz="1800" dirty="0">
                <a:latin typeface="Georgia" panose="02040502050405020303" pitchFamily="18" charset="0"/>
              </a:rPr>
            </a:br>
            <a:r>
              <a:rPr lang="en-US" sz="1800" dirty="0">
                <a:latin typeface="Georgia" panose="02040502050405020303" pitchFamily="18" charset="0"/>
              </a:rPr>
              <a:t>- Key Content: Agreed statements based on currently available evidence </a:t>
            </a:r>
          </a:p>
          <a:p>
            <a:r>
              <a:rPr lang="en-US" sz="1400" dirty="0">
                <a:latin typeface="Georgia" panose="02040502050405020303" pitchFamily="18" charset="0"/>
              </a:rPr>
              <a:t> </a:t>
            </a:r>
            <a:br>
              <a:rPr lang="en-US" sz="1400" u="sng" dirty="0">
                <a:latin typeface="Georgia" panose="02040502050405020303" pitchFamily="18" charset="0"/>
              </a:rPr>
            </a:br>
            <a:endParaRPr lang="en-US" sz="1400" dirty="0">
              <a:latin typeface="Georgia" panose="02040502050405020303" pitchFamily="18" charset="0"/>
            </a:endParaRPr>
          </a:p>
        </p:txBody>
      </p:sp>
    </p:spTree>
    <p:extLst>
      <p:ext uri="{BB962C8B-B14F-4D97-AF65-F5344CB8AC3E}">
        <p14:creationId xmlns:p14="http://schemas.microsoft.com/office/powerpoint/2010/main" val="448947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644525" y="232904"/>
            <a:ext cx="10902950" cy="954765"/>
          </a:xfrm>
        </p:spPr>
        <p:txBody>
          <a:bodyPr/>
          <a:lstStyle/>
          <a:p>
            <a:pPr algn="ctr"/>
            <a:r>
              <a:rPr lang="en-US" sz="2800" u="sng" dirty="0">
                <a:solidFill>
                  <a:srgbClr val="FF0000"/>
                </a:solidFill>
              </a:rPr>
              <a:t>AHNS White paper landscape:</a:t>
            </a:r>
            <a:r>
              <a:rPr lang="en-US" sz="2800" dirty="0">
                <a:solidFill>
                  <a:srgbClr val="FF0000"/>
                </a:solidFill>
              </a:rPr>
              <a:t> </a:t>
            </a:r>
            <a:br>
              <a:rPr lang="en-US" dirty="0">
                <a:solidFill>
                  <a:srgbClr val="FF0000"/>
                </a:solidFill>
              </a:rPr>
            </a:br>
            <a:r>
              <a:rPr lang="en-US" dirty="0">
                <a:solidFill>
                  <a:srgbClr val="FF0000"/>
                </a:solidFill>
              </a:rPr>
              <a:t>#3 Clinical Consensus Statement endorsed by AHNS</a:t>
            </a:r>
            <a:br>
              <a:rPr lang="en-US" dirty="0">
                <a:solidFill>
                  <a:srgbClr val="FF0000"/>
                </a:solidFill>
              </a:rPr>
            </a:br>
            <a:br>
              <a:rPr lang="en-US" dirty="0">
                <a:solidFill>
                  <a:srgbClr val="FF0000"/>
                </a:solidFill>
              </a:rPr>
            </a:br>
            <a:endParaRPr lang="en-US" sz="1400" dirty="0">
              <a:latin typeface="+mn-lt"/>
            </a:endParaRPr>
          </a:p>
        </p:txBody>
      </p:sp>
      <p:sp>
        <p:nvSpPr>
          <p:cNvPr id="4" name="Title 1">
            <a:extLst>
              <a:ext uri="{FF2B5EF4-FFF2-40B4-BE49-F238E27FC236}">
                <a16:creationId xmlns:a16="http://schemas.microsoft.com/office/drawing/2014/main" id="{C138D8E7-0201-183B-A52C-F03D166D3103}"/>
              </a:ext>
            </a:extLst>
          </p:cNvPr>
          <p:cNvSpPr txBox="1">
            <a:spLocks/>
          </p:cNvSpPr>
          <p:nvPr/>
        </p:nvSpPr>
        <p:spPr>
          <a:xfrm>
            <a:off x="773933" y="1187669"/>
            <a:ext cx="10902950" cy="395021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endParaRPr lang="en-US" sz="2000" dirty="0">
              <a:latin typeface="Georgia" panose="02040502050405020303" pitchFamily="18" charset="0"/>
            </a:endParaRPr>
          </a:p>
          <a:p>
            <a:r>
              <a:rPr lang="en-US" sz="2000" b="1" u="sng" dirty="0">
                <a:latin typeface="Georgia" panose="02040502050405020303" pitchFamily="18" charset="0"/>
              </a:rPr>
              <a:t>Level of Evidence:</a:t>
            </a:r>
            <a:r>
              <a:rPr lang="en-US" sz="2000" b="1" dirty="0">
                <a:latin typeface="Georgia" panose="02040502050405020303" pitchFamily="18" charset="0"/>
              </a:rPr>
              <a:t> </a:t>
            </a:r>
            <a:r>
              <a:rPr lang="en-US" sz="2000" dirty="0">
                <a:latin typeface="Georgia" panose="02040502050405020303" pitchFamily="18" charset="0"/>
              </a:rPr>
              <a:t>Mid-level Data (Typically) </a:t>
            </a:r>
          </a:p>
          <a:p>
            <a:endParaRPr lang="en-US" sz="2000" dirty="0">
              <a:latin typeface="Georgia" panose="02040502050405020303" pitchFamily="18" charset="0"/>
            </a:endParaRPr>
          </a:p>
          <a:p>
            <a:endParaRPr lang="en-US" sz="2000" dirty="0">
              <a:latin typeface="Georgia" panose="02040502050405020303" pitchFamily="18" charset="0"/>
            </a:endParaRPr>
          </a:p>
          <a:p>
            <a:r>
              <a:rPr lang="en-US" sz="2000" b="1" u="sng" dirty="0">
                <a:latin typeface="Georgia" panose="02040502050405020303" pitchFamily="18" charset="0"/>
              </a:rPr>
              <a:t>Implications:</a:t>
            </a:r>
            <a:r>
              <a:rPr lang="en-US" sz="2000" b="1" dirty="0">
                <a:latin typeface="Georgia" panose="02040502050405020303" pitchFamily="18" charset="0"/>
              </a:rPr>
              <a:t> </a:t>
            </a:r>
            <a:r>
              <a:rPr lang="en-US" sz="2000" dirty="0">
                <a:latin typeface="Georgia" panose="02040502050405020303" pitchFamily="18" charset="0"/>
              </a:rPr>
              <a:t>The results represent the quantified and endorsed consensus opinion of the AHNS through approved panel authors. </a:t>
            </a: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br>
              <a:rPr lang="en-US" sz="2000" u="sng" dirty="0">
                <a:latin typeface="Georgia" panose="02040502050405020303" pitchFamily="18" charset="0"/>
              </a:rPr>
            </a:br>
            <a:br>
              <a:rPr lang="en-US" sz="2000" u="sng" dirty="0">
                <a:latin typeface="Georgia" panose="02040502050405020303" pitchFamily="18" charset="0"/>
              </a:rPr>
            </a:br>
            <a:endParaRPr lang="en-US" sz="2000" dirty="0">
              <a:latin typeface="Georgia" panose="02040502050405020303" pitchFamily="18" charset="0"/>
            </a:endParaRPr>
          </a:p>
        </p:txBody>
      </p:sp>
      <p:sp>
        <p:nvSpPr>
          <p:cNvPr id="3" name="Title 1">
            <a:extLst>
              <a:ext uri="{FF2B5EF4-FFF2-40B4-BE49-F238E27FC236}">
                <a16:creationId xmlns:a16="http://schemas.microsoft.com/office/drawing/2014/main" id="{71F33453-01CE-DCB5-047C-600BFB79CE30}"/>
              </a:ext>
            </a:extLst>
          </p:cNvPr>
          <p:cNvSpPr txBox="1">
            <a:spLocks/>
          </p:cNvSpPr>
          <p:nvPr/>
        </p:nvSpPr>
        <p:spPr>
          <a:xfrm>
            <a:off x="773933" y="3541182"/>
            <a:ext cx="10902950" cy="395021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2000" b="1" u="sng" dirty="0">
                <a:latin typeface="Georgia" panose="02040502050405020303" pitchFamily="18" charset="0"/>
              </a:rPr>
              <a:t>Duration &amp; team size:</a:t>
            </a:r>
            <a:r>
              <a:rPr lang="en-US" sz="2000" dirty="0">
                <a:latin typeface="Georgia" panose="02040502050405020303" pitchFamily="18" charset="0"/>
              </a:rPr>
              <a:t>	</a:t>
            </a:r>
          </a:p>
          <a:p>
            <a:endParaRPr lang="en-US" sz="2000" dirty="0">
              <a:latin typeface="Georgia" panose="02040502050405020303" pitchFamily="18" charset="0"/>
            </a:endParaRPr>
          </a:p>
          <a:p>
            <a:r>
              <a:rPr lang="en-US" sz="2000" dirty="0">
                <a:latin typeface="Georgia" panose="02040502050405020303" pitchFamily="18" charset="0"/>
              </a:rPr>
              <a:t>- 6 to 8 months</a:t>
            </a:r>
          </a:p>
          <a:p>
            <a:endParaRPr lang="en-US" sz="2000" dirty="0">
              <a:latin typeface="Georgia" panose="02040502050405020303" pitchFamily="18" charset="0"/>
            </a:endParaRPr>
          </a:p>
          <a:p>
            <a:r>
              <a:rPr lang="en-US" sz="2000" dirty="0">
                <a:latin typeface="Georgia" panose="02040502050405020303" pitchFamily="18" charset="0"/>
              </a:rPr>
              <a:t>- 8-10 members</a:t>
            </a: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br>
              <a:rPr lang="en-US" sz="2000" u="sng" dirty="0">
                <a:latin typeface="Georgia" panose="02040502050405020303" pitchFamily="18" charset="0"/>
              </a:rPr>
            </a:br>
            <a:br>
              <a:rPr lang="en-US" sz="2000" u="sng" dirty="0">
                <a:latin typeface="Georgia" panose="02040502050405020303" pitchFamily="18" charset="0"/>
              </a:rPr>
            </a:br>
            <a:endParaRPr lang="en-US" sz="2000" dirty="0">
              <a:latin typeface="Georgia" panose="02040502050405020303" pitchFamily="18" charset="0"/>
            </a:endParaRPr>
          </a:p>
        </p:txBody>
      </p:sp>
    </p:spTree>
    <p:extLst>
      <p:ext uri="{BB962C8B-B14F-4D97-AF65-F5344CB8AC3E}">
        <p14:creationId xmlns:p14="http://schemas.microsoft.com/office/powerpoint/2010/main" val="1143656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644525" y="118604"/>
            <a:ext cx="10902950" cy="954765"/>
          </a:xfrm>
        </p:spPr>
        <p:txBody>
          <a:bodyPr/>
          <a:lstStyle/>
          <a:p>
            <a:pPr algn="ctr"/>
            <a:r>
              <a:rPr lang="en-US" sz="2800" u="sng" dirty="0">
                <a:solidFill>
                  <a:srgbClr val="FF0000"/>
                </a:solidFill>
              </a:rPr>
              <a:t>AHNS White paper landscape:</a:t>
            </a:r>
            <a:r>
              <a:rPr lang="en-US" sz="2800" dirty="0">
                <a:solidFill>
                  <a:srgbClr val="FF0000"/>
                </a:solidFill>
              </a:rPr>
              <a:t> </a:t>
            </a:r>
            <a:br>
              <a:rPr lang="en-US" dirty="0">
                <a:solidFill>
                  <a:srgbClr val="FF0000"/>
                </a:solidFill>
              </a:rPr>
            </a:br>
            <a:r>
              <a:rPr lang="en-US" dirty="0">
                <a:solidFill>
                  <a:srgbClr val="FF0000"/>
                </a:solidFill>
              </a:rPr>
              <a:t>#3 Clinical Consensus Statement endorsed by AHNS</a:t>
            </a:r>
            <a:br>
              <a:rPr lang="en-US" dirty="0">
                <a:solidFill>
                  <a:srgbClr val="FF0000"/>
                </a:solidFill>
              </a:rPr>
            </a:br>
            <a:br>
              <a:rPr lang="en-US" dirty="0">
                <a:solidFill>
                  <a:srgbClr val="FF0000"/>
                </a:solidFill>
              </a:rPr>
            </a:br>
            <a:endParaRPr lang="en-US" sz="1400" dirty="0">
              <a:latin typeface="+mn-lt"/>
            </a:endParaRPr>
          </a:p>
        </p:txBody>
      </p:sp>
      <p:sp>
        <p:nvSpPr>
          <p:cNvPr id="4" name="Title 1">
            <a:extLst>
              <a:ext uri="{FF2B5EF4-FFF2-40B4-BE49-F238E27FC236}">
                <a16:creationId xmlns:a16="http://schemas.microsoft.com/office/drawing/2014/main" id="{C138D8E7-0201-183B-A52C-F03D166D3103}"/>
              </a:ext>
            </a:extLst>
          </p:cNvPr>
          <p:cNvSpPr txBox="1">
            <a:spLocks/>
          </p:cNvSpPr>
          <p:nvPr/>
        </p:nvSpPr>
        <p:spPr>
          <a:xfrm>
            <a:off x="1135883" y="1302807"/>
            <a:ext cx="10902950" cy="395021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2000" b="1" u="sng" dirty="0">
                <a:latin typeface="Georgia" panose="02040502050405020303" pitchFamily="18" charset="0"/>
              </a:rPr>
              <a:t>AHNS Submission and vetting process </a:t>
            </a:r>
            <a:r>
              <a:rPr lang="en-US" sz="2000" dirty="0">
                <a:latin typeface="Georgia" panose="02040502050405020303" pitchFamily="18" charset="0"/>
              </a:rPr>
              <a:t>(will be discussed in depth later)</a:t>
            </a:r>
          </a:p>
          <a:p>
            <a:endParaRPr lang="en-US" sz="2000" dirty="0">
              <a:latin typeface="Georgia" panose="02040502050405020303" pitchFamily="18" charset="0"/>
            </a:endParaRPr>
          </a:p>
          <a:p>
            <a:r>
              <a:rPr lang="en-US" sz="1800" dirty="0">
                <a:latin typeface="Georgia" panose="02040502050405020303" pitchFamily="18" charset="0"/>
              </a:rPr>
              <a:t>1- Submission of Clinical Consensus Statement Application Form to AGAB </a:t>
            </a:r>
          </a:p>
          <a:p>
            <a:r>
              <a:rPr lang="en-US" sz="1800" dirty="0">
                <a:latin typeface="Georgia" panose="02040502050405020303" pitchFamily="18" charset="0"/>
              </a:rPr>
              <a:t>     - </a:t>
            </a:r>
            <a:r>
              <a:rPr lang="en-US" sz="1800" b="1" dirty="0">
                <a:solidFill>
                  <a:srgbClr val="FF0000"/>
                </a:solidFill>
                <a:latin typeface="Georgia" panose="02040502050405020303" pitchFamily="18" charset="0"/>
              </a:rPr>
              <a:t>AGAB</a:t>
            </a:r>
            <a:r>
              <a:rPr lang="en-US" sz="1800" dirty="0">
                <a:latin typeface="Georgia" panose="02040502050405020303" pitchFamily="18" charset="0"/>
              </a:rPr>
              <a:t> provides scientific review in accordance with guideline methodology science</a:t>
            </a:r>
          </a:p>
          <a:p>
            <a:r>
              <a:rPr lang="en-US" sz="1800" dirty="0">
                <a:latin typeface="Georgia" panose="02040502050405020303" pitchFamily="18" charset="0"/>
              </a:rPr>
              <a:t>     - The EC considers global strategy and prioritizes the projects </a:t>
            </a:r>
          </a:p>
          <a:p>
            <a:endParaRPr lang="en-US" sz="1800" dirty="0">
              <a:latin typeface="Georgia" panose="02040502050405020303" pitchFamily="18" charset="0"/>
            </a:endParaRPr>
          </a:p>
          <a:p>
            <a:r>
              <a:rPr lang="en-US" sz="1800" dirty="0">
                <a:latin typeface="Georgia" panose="02040502050405020303" pitchFamily="18" charset="0"/>
              </a:rPr>
              <a:t>2- Submission of application form with paper outline and authorship for:</a:t>
            </a:r>
          </a:p>
          <a:p>
            <a:r>
              <a:rPr lang="en-US" sz="1800" dirty="0">
                <a:latin typeface="Georgia" panose="02040502050405020303" pitchFamily="18" charset="0"/>
              </a:rPr>
              <a:t>a. determination the AHNS White papers guidelines are observed</a:t>
            </a:r>
          </a:p>
          <a:p>
            <a:r>
              <a:rPr lang="en-US" sz="1800" dirty="0">
                <a:latin typeface="Georgia" panose="02040502050405020303" pitchFamily="18" charset="0"/>
              </a:rPr>
              <a:t>b. Clinical Consensus Statement is prioritized with other submissions given resources required</a:t>
            </a:r>
          </a:p>
          <a:p>
            <a:r>
              <a:rPr lang="en-US" sz="1800" dirty="0">
                <a:latin typeface="Georgia" panose="02040502050405020303" pitchFamily="18" charset="0"/>
              </a:rPr>
              <a:t>c. Journal selection and notification/collaboration </a:t>
            </a:r>
            <a:endParaRPr lang="en-US" sz="1800" dirty="0">
              <a:latin typeface="Georgia" panose="02040502050405020303" pitchFamily="18" charset="0"/>
              <a:sym typeface="Wingdings" pitchFamily="2" charset="2"/>
            </a:endParaRPr>
          </a:p>
          <a:p>
            <a:endParaRPr lang="en-US" sz="1800" dirty="0">
              <a:latin typeface="Georgia" panose="02040502050405020303" pitchFamily="18" charset="0"/>
            </a:endParaRPr>
          </a:p>
          <a:p>
            <a:pPr marL="342900" indent="-342900">
              <a:buFont typeface="Wingdings" pitchFamily="2" charset="2"/>
              <a:buChar char="à"/>
            </a:pPr>
            <a:r>
              <a:rPr lang="en-US" sz="1800" dirty="0">
                <a:latin typeface="Georgia" panose="02040502050405020303" pitchFamily="18" charset="0"/>
              </a:rPr>
              <a:t>pre-submission inquiry with Editor of JAMA Oto/Head and Neck to confirm appropriateness of the topic</a:t>
            </a: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br>
              <a:rPr lang="en-US" sz="2000" u="sng" dirty="0">
                <a:latin typeface="Georgia" panose="02040502050405020303" pitchFamily="18" charset="0"/>
              </a:rPr>
            </a:br>
            <a:br>
              <a:rPr lang="en-US" sz="2000" u="sng" dirty="0">
                <a:latin typeface="Georgia" panose="02040502050405020303" pitchFamily="18" charset="0"/>
              </a:rPr>
            </a:br>
            <a:endParaRPr lang="en-US" sz="2000" dirty="0">
              <a:latin typeface="Georgia" panose="02040502050405020303" pitchFamily="18" charset="0"/>
            </a:endParaRPr>
          </a:p>
        </p:txBody>
      </p:sp>
      <p:sp>
        <p:nvSpPr>
          <p:cNvPr id="3" name="Title 1">
            <a:extLst>
              <a:ext uri="{FF2B5EF4-FFF2-40B4-BE49-F238E27FC236}">
                <a16:creationId xmlns:a16="http://schemas.microsoft.com/office/drawing/2014/main" id="{89DCD902-1CFD-AEE2-0F95-9219DA18B69F}"/>
              </a:ext>
            </a:extLst>
          </p:cNvPr>
          <p:cNvSpPr txBox="1">
            <a:spLocks/>
          </p:cNvSpPr>
          <p:nvPr/>
        </p:nvSpPr>
        <p:spPr>
          <a:xfrm>
            <a:off x="1135883" y="4764289"/>
            <a:ext cx="10902950" cy="395021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1800" b="1" u="sng" dirty="0">
                <a:latin typeface="Georgia" panose="02040502050405020303" pitchFamily="18" charset="0"/>
              </a:rPr>
              <a:t>Other societies engagement:</a:t>
            </a:r>
            <a:r>
              <a:rPr lang="en-US" sz="1800" dirty="0">
                <a:latin typeface="Georgia" panose="02040502050405020303" pitchFamily="18" charset="0"/>
              </a:rPr>
              <a:t> Encouraged. </a:t>
            </a:r>
          </a:p>
          <a:p>
            <a:endParaRPr lang="en-US" sz="1800" dirty="0">
              <a:latin typeface="Georgia" panose="02040502050405020303" pitchFamily="18" charset="0"/>
            </a:endParaRPr>
          </a:p>
          <a:p>
            <a:r>
              <a:rPr lang="en-US" sz="1800" dirty="0">
                <a:latin typeface="Georgia" panose="02040502050405020303" pitchFamily="18" charset="0"/>
              </a:rPr>
              <a:t>AHNS authors are in lead author positions and are proportional to the # of societies involved (e.g.; three sponsor organizations, at least 1/3 of authors are AHNS members). </a:t>
            </a:r>
          </a:p>
          <a:p>
            <a:endParaRPr lang="en-US" sz="1800" dirty="0">
              <a:latin typeface="Georgia" panose="02040502050405020303" pitchFamily="18" charset="0"/>
            </a:endParaRPr>
          </a:p>
          <a:p>
            <a:endParaRPr lang="en-US" sz="1800" dirty="0">
              <a:latin typeface="Georgia" panose="02040502050405020303" pitchFamily="18" charset="0"/>
            </a:endParaRPr>
          </a:p>
          <a:p>
            <a:endParaRPr lang="en-US" sz="1800" b="1" u="sng" dirty="0">
              <a:effectLst/>
              <a:latin typeface="Georgia" panose="02040502050405020303" pitchFamily="18" charset="0"/>
              <a:ea typeface="Calibri" panose="020F0502020204030204" pitchFamily="34" charset="0"/>
              <a:cs typeface="Arial" panose="020B0604020202020204" pitchFamily="34" charset="0"/>
            </a:endParaRPr>
          </a:p>
          <a:p>
            <a:r>
              <a:rPr lang="en-US" sz="1800" b="1" u="sng" dirty="0">
                <a:effectLst/>
                <a:latin typeface="Georgia" panose="02040502050405020303" pitchFamily="18" charset="0"/>
                <a:ea typeface="Calibri" panose="020F0502020204030204" pitchFamily="34" charset="0"/>
                <a:cs typeface="Arial" panose="020B0604020202020204" pitchFamily="34" charset="0"/>
              </a:rPr>
              <a:t>Budget:</a:t>
            </a:r>
            <a:r>
              <a:rPr lang="en-US" sz="1800" b="1" dirty="0">
                <a:effectLst/>
                <a:latin typeface="Georgia" panose="02040502050405020303" pitchFamily="18" charset="0"/>
                <a:ea typeface="Calibri" panose="020F0502020204030204" pitchFamily="34" charset="0"/>
                <a:cs typeface="Arial" panose="020B0604020202020204" pitchFamily="34" charset="0"/>
              </a:rPr>
              <a:t> </a:t>
            </a:r>
            <a:r>
              <a:rPr lang="en-US" sz="1800" dirty="0">
                <a:effectLst/>
                <a:latin typeface="Georgia" panose="02040502050405020303" pitchFamily="18" charset="0"/>
                <a:ea typeface="Calibri" panose="020F0502020204030204" pitchFamily="34" charset="0"/>
                <a:cs typeface="Arial" panose="020B0604020202020204" pitchFamily="34" charset="0"/>
              </a:rPr>
              <a:t>Yes</a:t>
            </a: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br>
              <a:rPr lang="en-US" sz="2000" u="sng" dirty="0">
                <a:latin typeface="Georgia" panose="02040502050405020303" pitchFamily="18" charset="0"/>
              </a:rPr>
            </a:br>
            <a:br>
              <a:rPr lang="en-US" sz="2000" u="sng" dirty="0">
                <a:latin typeface="Georgia" panose="02040502050405020303" pitchFamily="18" charset="0"/>
              </a:rPr>
            </a:br>
            <a:endParaRPr lang="en-US" sz="2000" dirty="0">
              <a:latin typeface="Georgia" panose="02040502050405020303" pitchFamily="18" charset="0"/>
            </a:endParaRPr>
          </a:p>
        </p:txBody>
      </p:sp>
    </p:spTree>
    <p:extLst>
      <p:ext uri="{BB962C8B-B14F-4D97-AF65-F5344CB8AC3E}">
        <p14:creationId xmlns:p14="http://schemas.microsoft.com/office/powerpoint/2010/main" val="3508347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644525" y="232904"/>
            <a:ext cx="10902950" cy="954765"/>
          </a:xfrm>
        </p:spPr>
        <p:txBody>
          <a:bodyPr/>
          <a:lstStyle/>
          <a:p>
            <a:pPr algn="ctr"/>
            <a:r>
              <a:rPr lang="en-US" sz="2800" u="sng" dirty="0">
                <a:solidFill>
                  <a:srgbClr val="FF0000"/>
                </a:solidFill>
              </a:rPr>
              <a:t>AHNS White paper landscape:</a:t>
            </a:r>
            <a:r>
              <a:rPr lang="en-US" sz="2800" dirty="0">
                <a:solidFill>
                  <a:srgbClr val="FF0000"/>
                </a:solidFill>
              </a:rPr>
              <a:t> </a:t>
            </a:r>
            <a:br>
              <a:rPr lang="en-US" dirty="0">
                <a:solidFill>
                  <a:srgbClr val="FF0000"/>
                </a:solidFill>
              </a:rPr>
            </a:br>
            <a:r>
              <a:rPr lang="en-US" dirty="0">
                <a:solidFill>
                  <a:srgbClr val="FF0000"/>
                </a:solidFill>
              </a:rPr>
              <a:t>#3 Clinical Consensus Statement endorsed by AHNS</a:t>
            </a:r>
            <a:br>
              <a:rPr lang="en-US" dirty="0">
                <a:solidFill>
                  <a:srgbClr val="FF0000"/>
                </a:solidFill>
              </a:rPr>
            </a:br>
            <a:br>
              <a:rPr lang="en-US" dirty="0">
                <a:solidFill>
                  <a:srgbClr val="FF0000"/>
                </a:solidFill>
              </a:rPr>
            </a:br>
            <a:endParaRPr lang="en-US" sz="1400" dirty="0">
              <a:latin typeface="+mn-lt"/>
            </a:endParaRPr>
          </a:p>
        </p:txBody>
      </p:sp>
      <p:sp>
        <p:nvSpPr>
          <p:cNvPr id="4" name="Title 1">
            <a:extLst>
              <a:ext uri="{FF2B5EF4-FFF2-40B4-BE49-F238E27FC236}">
                <a16:creationId xmlns:a16="http://schemas.microsoft.com/office/drawing/2014/main" id="{C138D8E7-0201-183B-A52C-F03D166D3103}"/>
              </a:ext>
            </a:extLst>
          </p:cNvPr>
          <p:cNvSpPr txBox="1">
            <a:spLocks/>
          </p:cNvSpPr>
          <p:nvPr/>
        </p:nvSpPr>
        <p:spPr>
          <a:xfrm>
            <a:off x="754883" y="1519583"/>
            <a:ext cx="10902950" cy="464999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a:lnSpc>
                <a:spcPct val="107000"/>
              </a:lnSpc>
              <a:spcBef>
                <a:spcPts val="0"/>
              </a:spcBef>
              <a:spcAft>
                <a:spcPts val="800"/>
              </a:spcAft>
            </a:pPr>
            <a:r>
              <a:rPr lang="en-US" sz="2000" b="1" u="sng" dirty="0">
                <a:effectLst/>
                <a:latin typeface="Georgia" panose="02040502050405020303" pitchFamily="18" charset="0"/>
                <a:ea typeface="Calibri" panose="020F0502020204030204" pitchFamily="34" charset="0"/>
              </a:rPr>
              <a:t>Length and format details</a:t>
            </a:r>
            <a:endParaRPr lang="en-US" sz="2000" dirty="0">
              <a:latin typeface="Georgia" panose="02040502050405020303" pitchFamily="18"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000" dirty="0">
                <a:effectLst/>
                <a:latin typeface="Georgia" panose="02040502050405020303" pitchFamily="18" charset="0"/>
                <a:ea typeface="Calibri" panose="020F0502020204030204" pitchFamily="34" charset="0"/>
                <a:cs typeface="Arial" panose="020B0604020202020204" pitchFamily="34" charset="0"/>
              </a:rPr>
              <a:t>Special Communication</a:t>
            </a:r>
          </a:p>
          <a:p>
            <a:pPr marL="0" marR="0">
              <a:lnSpc>
                <a:spcPct val="107000"/>
              </a:lnSpc>
              <a:spcBef>
                <a:spcPts val="0"/>
              </a:spcBef>
              <a:spcAft>
                <a:spcPts val="800"/>
              </a:spcAft>
            </a:pPr>
            <a:r>
              <a:rPr lang="en-US" sz="2000" dirty="0">
                <a:effectLst/>
                <a:latin typeface="Georgia" panose="02040502050405020303" pitchFamily="18" charset="0"/>
                <a:ea typeface="Calibri" panose="020F0502020204030204" pitchFamily="34" charset="0"/>
                <a:cs typeface="Arial" panose="020B0604020202020204" pitchFamily="34" charset="0"/>
              </a:rPr>
              <a:t>5000 words</a:t>
            </a:r>
          </a:p>
          <a:p>
            <a:pPr marL="0" marR="0">
              <a:lnSpc>
                <a:spcPct val="107000"/>
              </a:lnSpc>
              <a:spcBef>
                <a:spcPts val="0"/>
              </a:spcBef>
              <a:spcAft>
                <a:spcPts val="800"/>
              </a:spcAft>
            </a:pPr>
            <a:r>
              <a:rPr lang="en-US" sz="2000" dirty="0">
                <a:effectLst/>
                <a:latin typeface="Georgia" panose="02040502050405020303" pitchFamily="18" charset="0"/>
                <a:ea typeface="Calibri" panose="020F0502020204030204" pitchFamily="34" charset="0"/>
                <a:cs typeface="Arial" panose="020B0604020202020204" pitchFamily="34" charset="0"/>
              </a:rPr>
              <a:t>75-100 references</a:t>
            </a:r>
          </a:p>
          <a:p>
            <a:pPr marL="0" marR="0">
              <a:lnSpc>
                <a:spcPct val="107000"/>
              </a:lnSpc>
              <a:spcBef>
                <a:spcPts val="0"/>
              </a:spcBef>
              <a:spcAft>
                <a:spcPts val="800"/>
              </a:spcAft>
            </a:pPr>
            <a:r>
              <a:rPr lang="en-US" sz="2000" dirty="0">
                <a:effectLst/>
                <a:latin typeface="Georgia" panose="02040502050405020303" pitchFamily="18" charset="0"/>
                <a:ea typeface="Calibri" panose="020F0502020204030204" pitchFamily="34" charset="0"/>
                <a:cs typeface="Arial" panose="020B0604020202020204" pitchFamily="34" charset="0"/>
              </a:rPr>
              <a:t>5-10 Tables and or figures </a:t>
            </a:r>
          </a:p>
          <a:p>
            <a:r>
              <a:rPr lang="en-US" sz="2000" dirty="0">
                <a:effectLst/>
                <a:latin typeface="Georgia" panose="02040502050405020303" pitchFamily="18" charset="0"/>
                <a:ea typeface="Calibri" panose="020F0502020204030204" pitchFamily="34" charset="0"/>
              </a:rPr>
              <a:t>In accordance with the respective journal author guidelines </a:t>
            </a:r>
            <a:endParaRPr lang="en-US" sz="2000" b="1" u="sng" dirty="0">
              <a:latin typeface="Georgia" panose="02040502050405020303" pitchFamily="18" charset="0"/>
            </a:endParaRPr>
          </a:p>
          <a:p>
            <a:endParaRPr lang="en-US" sz="2000" dirty="0">
              <a:latin typeface="Georgia" panose="02040502050405020303" pitchFamily="18" charset="0"/>
            </a:endParaRPr>
          </a:p>
        </p:txBody>
      </p:sp>
    </p:spTree>
    <p:extLst>
      <p:ext uri="{BB962C8B-B14F-4D97-AF65-F5344CB8AC3E}">
        <p14:creationId xmlns:p14="http://schemas.microsoft.com/office/powerpoint/2010/main" val="929387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1170431" y="935421"/>
            <a:ext cx="9287361" cy="3561197"/>
          </a:xfrm>
        </p:spPr>
        <p:txBody>
          <a:bodyPr/>
          <a:lstStyle/>
          <a:p>
            <a:r>
              <a:rPr lang="en-US" sz="2800" b="1" u="sng" dirty="0"/>
              <a:t>AHNS White paper landscape: 4 Categories</a:t>
            </a:r>
            <a:br>
              <a:rPr lang="en-US" sz="2800" u="sng" dirty="0"/>
            </a:br>
            <a:br>
              <a:rPr lang="en-US" sz="2800" u="sng" dirty="0"/>
            </a:br>
            <a:br>
              <a:rPr lang="en-US" sz="2800" u="sng" dirty="0"/>
            </a:br>
            <a:r>
              <a:rPr lang="en-US" sz="2800" dirty="0"/>
              <a:t>1- Narrative Review endorsed by AHNS</a:t>
            </a:r>
            <a:br>
              <a:rPr lang="en-US" sz="2800" dirty="0"/>
            </a:br>
            <a:r>
              <a:rPr lang="en-US" sz="2800" dirty="0"/>
              <a:t>2- Position Paper endorsed by AHNS</a:t>
            </a:r>
            <a:br>
              <a:rPr lang="en-US" sz="2800" dirty="0">
                <a:solidFill>
                  <a:srgbClr val="FF0000"/>
                </a:solidFill>
              </a:rPr>
            </a:br>
            <a:r>
              <a:rPr lang="en-US" sz="2800" dirty="0"/>
              <a:t>3- Clinical Consensus Statement endorsed by AHNS</a:t>
            </a:r>
            <a:br>
              <a:rPr lang="en-US" sz="2800" dirty="0"/>
            </a:br>
            <a:r>
              <a:rPr lang="en-US" sz="2800" dirty="0">
                <a:solidFill>
                  <a:srgbClr val="FF0000"/>
                </a:solidFill>
              </a:rPr>
              <a:t>4- Clinical Practice Guidelines endorsed by AHNS</a:t>
            </a:r>
            <a:br>
              <a:rPr lang="en-US" sz="2800" u="sng" dirty="0"/>
            </a:br>
            <a:endParaRPr lang="en-US" sz="2800" dirty="0">
              <a:latin typeface="+mn-lt"/>
            </a:endParaRPr>
          </a:p>
        </p:txBody>
      </p:sp>
    </p:spTree>
    <p:extLst>
      <p:ext uri="{BB962C8B-B14F-4D97-AF65-F5344CB8AC3E}">
        <p14:creationId xmlns:p14="http://schemas.microsoft.com/office/powerpoint/2010/main" val="2023258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EC065-8D29-3649-BE07-9CC1399AEA5A}"/>
              </a:ext>
            </a:extLst>
          </p:cNvPr>
          <p:cNvSpPr>
            <a:spLocks noGrp="1"/>
          </p:cNvSpPr>
          <p:nvPr>
            <p:ph type="title"/>
          </p:nvPr>
        </p:nvSpPr>
        <p:spPr/>
        <p:txBody>
          <a:bodyPr/>
          <a:lstStyle/>
          <a:p>
            <a:r>
              <a:rPr lang="en-US" dirty="0"/>
              <a:t>AAES</a:t>
            </a:r>
          </a:p>
        </p:txBody>
      </p:sp>
      <p:sp>
        <p:nvSpPr>
          <p:cNvPr id="3" name="Content Placeholder 2">
            <a:extLst>
              <a:ext uri="{FF2B5EF4-FFF2-40B4-BE49-F238E27FC236}">
                <a16:creationId xmlns:a16="http://schemas.microsoft.com/office/drawing/2014/main" id="{88E0471E-1CCA-63E0-85F9-83DEED29096F}"/>
              </a:ext>
            </a:extLst>
          </p:cNvPr>
          <p:cNvSpPr>
            <a:spLocks noGrp="1"/>
          </p:cNvSpPr>
          <p:nvPr>
            <p:ph idx="1"/>
          </p:nvPr>
        </p:nvSpPr>
        <p:spPr/>
        <p:txBody>
          <a:bodyPr/>
          <a:lstStyle/>
          <a:p>
            <a:r>
              <a:rPr lang="en-US" dirty="0"/>
              <a:t>Total membership =  </a:t>
            </a:r>
            <a:r>
              <a:rPr lang="en-US" dirty="0">
                <a:solidFill>
                  <a:schemeClr val="accent6"/>
                </a:solidFill>
              </a:rPr>
              <a:t>~600</a:t>
            </a:r>
          </a:p>
          <a:p>
            <a:endParaRPr lang="en-US" dirty="0"/>
          </a:p>
          <a:p>
            <a:r>
              <a:rPr lang="en-US" dirty="0"/>
              <a:t># clinical practice guidelines (2009 – 2020)= </a:t>
            </a:r>
            <a:r>
              <a:rPr lang="en-US" dirty="0">
                <a:solidFill>
                  <a:schemeClr val="accent6"/>
                </a:solidFill>
              </a:rPr>
              <a:t>4</a:t>
            </a:r>
          </a:p>
          <a:p>
            <a:endParaRPr lang="en-US" dirty="0"/>
          </a:p>
        </p:txBody>
      </p:sp>
    </p:spTree>
    <p:extLst>
      <p:ext uri="{BB962C8B-B14F-4D97-AF65-F5344CB8AC3E}">
        <p14:creationId xmlns:p14="http://schemas.microsoft.com/office/powerpoint/2010/main" val="4256632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644525" y="232904"/>
            <a:ext cx="10902950" cy="954765"/>
          </a:xfrm>
        </p:spPr>
        <p:txBody>
          <a:bodyPr/>
          <a:lstStyle/>
          <a:p>
            <a:pPr algn="ctr"/>
            <a:r>
              <a:rPr lang="en-US" sz="2800" u="sng" dirty="0">
                <a:solidFill>
                  <a:srgbClr val="FF0000"/>
                </a:solidFill>
              </a:rPr>
              <a:t>AHNS White paper landscape:</a:t>
            </a:r>
            <a:r>
              <a:rPr lang="en-US" sz="2800" dirty="0">
                <a:solidFill>
                  <a:srgbClr val="FF0000"/>
                </a:solidFill>
              </a:rPr>
              <a:t> </a:t>
            </a:r>
            <a:br>
              <a:rPr lang="en-US" dirty="0">
                <a:solidFill>
                  <a:srgbClr val="FF0000"/>
                </a:solidFill>
              </a:rPr>
            </a:br>
            <a:r>
              <a:rPr lang="en-US" dirty="0">
                <a:solidFill>
                  <a:srgbClr val="FF0000"/>
                </a:solidFill>
              </a:rPr>
              <a:t>#4 Clinical Practice Guidelines (CPG) endorsed by AHNS</a:t>
            </a:r>
            <a:br>
              <a:rPr lang="en-US" dirty="0">
                <a:solidFill>
                  <a:srgbClr val="FF0000"/>
                </a:solidFill>
              </a:rPr>
            </a:br>
            <a:br>
              <a:rPr lang="en-US" dirty="0">
                <a:solidFill>
                  <a:srgbClr val="FF0000"/>
                </a:solidFill>
              </a:rPr>
            </a:br>
            <a:endParaRPr lang="en-US" sz="1400" dirty="0">
              <a:latin typeface="+mn-lt"/>
            </a:endParaRPr>
          </a:p>
        </p:txBody>
      </p:sp>
      <p:sp>
        <p:nvSpPr>
          <p:cNvPr id="4" name="Title 1">
            <a:extLst>
              <a:ext uri="{FF2B5EF4-FFF2-40B4-BE49-F238E27FC236}">
                <a16:creationId xmlns:a16="http://schemas.microsoft.com/office/drawing/2014/main" id="{C138D8E7-0201-183B-A52C-F03D166D3103}"/>
              </a:ext>
            </a:extLst>
          </p:cNvPr>
          <p:cNvSpPr txBox="1">
            <a:spLocks/>
          </p:cNvSpPr>
          <p:nvPr/>
        </p:nvSpPr>
        <p:spPr>
          <a:xfrm>
            <a:off x="754883" y="1340907"/>
            <a:ext cx="10902950" cy="395021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2000" b="1" u="sng" dirty="0"/>
              <a:t>Objectives</a:t>
            </a:r>
            <a:r>
              <a:rPr lang="en-US" sz="2000" dirty="0"/>
              <a:t>	</a:t>
            </a:r>
          </a:p>
          <a:p>
            <a:endParaRPr lang="en-US" sz="2000" dirty="0"/>
          </a:p>
          <a:p>
            <a:endParaRPr lang="en-US" sz="2000" dirty="0"/>
          </a:p>
          <a:p>
            <a:r>
              <a:rPr lang="en-US" sz="2000" dirty="0"/>
              <a:t>- To provide recommendations for action or avoidance of action to support evidence-based practice arising from a strong, high level of evidence data. </a:t>
            </a:r>
          </a:p>
          <a:p>
            <a:endParaRPr lang="en-US" sz="2000" dirty="0"/>
          </a:p>
          <a:p>
            <a:r>
              <a:rPr lang="en-US" sz="2000" dirty="0"/>
              <a:t>- The CPG is quality driven, evidence based, efficient in process, transparent in its methodology, with rigorous COI processes, actionable and multidisciplinary </a:t>
            </a:r>
            <a:br>
              <a:rPr lang="en-US" sz="2000" dirty="0"/>
            </a:br>
            <a:br>
              <a:rPr lang="en-US" u="sng" dirty="0"/>
            </a:br>
            <a:br>
              <a:rPr lang="en-US" u="sng" dirty="0"/>
            </a:br>
            <a:br>
              <a:rPr lang="en-US" u="sng" dirty="0"/>
            </a:br>
            <a:endParaRPr lang="en-US" sz="1400" dirty="0">
              <a:latin typeface="+mn-lt"/>
            </a:endParaRPr>
          </a:p>
        </p:txBody>
      </p:sp>
    </p:spTree>
    <p:extLst>
      <p:ext uri="{BB962C8B-B14F-4D97-AF65-F5344CB8AC3E}">
        <p14:creationId xmlns:p14="http://schemas.microsoft.com/office/powerpoint/2010/main" val="4280900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644525" y="232904"/>
            <a:ext cx="10902950" cy="870682"/>
          </a:xfrm>
        </p:spPr>
        <p:txBody>
          <a:bodyPr/>
          <a:lstStyle/>
          <a:p>
            <a:pPr algn="ctr"/>
            <a:r>
              <a:rPr lang="en-US" sz="2800" u="sng" dirty="0">
                <a:solidFill>
                  <a:srgbClr val="FF0000"/>
                </a:solidFill>
              </a:rPr>
              <a:t>AHNS White paper landscape:</a:t>
            </a:r>
            <a:r>
              <a:rPr lang="en-US" sz="2800" dirty="0">
                <a:solidFill>
                  <a:srgbClr val="FF0000"/>
                </a:solidFill>
              </a:rPr>
              <a:t> </a:t>
            </a:r>
            <a:br>
              <a:rPr lang="en-US" dirty="0">
                <a:solidFill>
                  <a:srgbClr val="FF0000"/>
                </a:solidFill>
              </a:rPr>
            </a:br>
            <a:r>
              <a:rPr lang="en-US" dirty="0">
                <a:solidFill>
                  <a:srgbClr val="FF0000"/>
                </a:solidFill>
              </a:rPr>
              <a:t>#4 Clinical Practice Guidelines endorsed by AHNS</a:t>
            </a:r>
            <a:br>
              <a:rPr lang="en-US" dirty="0">
                <a:solidFill>
                  <a:srgbClr val="FF0000"/>
                </a:solidFill>
              </a:rPr>
            </a:br>
            <a:endParaRPr lang="en-US" sz="1400" dirty="0">
              <a:latin typeface="+mn-lt"/>
            </a:endParaRPr>
          </a:p>
        </p:txBody>
      </p:sp>
      <p:sp>
        <p:nvSpPr>
          <p:cNvPr id="6" name="TextBox 5">
            <a:extLst>
              <a:ext uri="{FF2B5EF4-FFF2-40B4-BE49-F238E27FC236}">
                <a16:creationId xmlns:a16="http://schemas.microsoft.com/office/drawing/2014/main" id="{A341813F-E7CF-8356-F8FF-8FFE1F8569A9}"/>
              </a:ext>
            </a:extLst>
          </p:cNvPr>
          <p:cNvSpPr txBox="1"/>
          <p:nvPr/>
        </p:nvSpPr>
        <p:spPr>
          <a:xfrm>
            <a:off x="361951" y="1340112"/>
            <a:ext cx="11185524" cy="4678204"/>
          </a:xfrm>
          <a:prstGeom prst="rect">
            <a:avLst/>
          </a:prstGeom>
          <a:noFill/>
        </p:spPr>
        <p:txBody>
          <a:bodyPr wrap="square">
            <a:spAutoFit/>
          </a:bodyPr>
          <a:lstStyle/>
          <a:p>
            <a:r>
              <a:rPr lang="en-US" sz="2000" b="1" u="sng" dirty="0">
                <a:solidFill>
                  <a:schemeClr val="accent2"/>
                </a:solidFill>
                <a:latin typeface="Georgia" panose="02040502050405020303" pitchFamily="18" charset="0"/>
              </a:rPr>
              <a:t>- Basic format: </a:t>
            </a:r>
          </a:p>
          <a:p>
            <a:r>
              <a:rPr lang="en-US" sz="2000" dirty="0">
                <a:solidFill>
                  <a:schemeClr val="accent2"/>
                </a:solidFill>
                <a:latin typeface="Georgia" panose="02040502050405020303" pitchFamily="18" charset="0"/>
              </a:rPr>
              <a:t>- Follows the Guidelines International Network (G-I-N) standards for development. </a:t>
            </a:r>
          </a:p>
          <a:p>
            <a:r>
              <a:rPr lang="en-US" sz="2000" dirty="0">
                <a:solidFill>
                  <a:schemeClr val="accent2"/>
                </a:solidFill>
                <a:latin typeface="Georgia" panose="02040502050405020303" pitchFamily="18" charset="0"/>
              </a:rPr>
              <a:t>- The reporting methodology should be disclosed</a:t>
            </a:r>
          </a:p>
          <a:p>
            <a:r>
              <a:rPr lang="en-US" sz="2000" dirty="0">
                <a:solidFill>
                  <a:schemeClr val="accent2"/>
                </a:solidFill>
                <a:latin typeface="Georgia" panose="02040502050405020303" pitchFamily="18" charset="0"/>
              </a:rPr>
              <a:t>- Conflicts of interest need to be managed transparently</a:t>
            </a:r>
          </a:p>
          <a:p>
            <a:r>
              <a:rPr lang="en-US" sz="2000" dirty="0">
                <a:solidFill>
                  <a:schemeClr val="accent2"/>
                </a:solidFill>
                <a:latin typeface="Georgia" panose="02040502050405020303" pitchFamily="18" charset="0"/>
              </a:rPr>
              <a:t>- Literature review should be systematic,</a:t>
            </a:r>
          </a:p>
          <a:p>
            <a:r>
              <a:rPr lang="en-US" sz="2000" dirty="0">
                <a:solidFill>
                  <a:schemeClr val="accent2"/>
                </a:solidFill>
                <a:latin typeface="Georgia" panose="02040502050405020303" pitchFamily="18" charset="0"/>
              </a:rPr>
              <a:t>-  The recommendations should be clearly articulated with accompanying ratings for the levels of evidence and strength of recommendations. </a:t>
            </a:r>
          </a:p>
          <a:p>
            <a:r>
              <a:rPr lang="en-US" sz="2000" dirty="0">
                <a:solidFill>
                  <a:schemeClr val="accent2"/>
                </a:solidFill>
                <a:latin typeface="Georgia" panose="02040502050405020303" pitchFamily="18" charset="0"/>
              </a:rPr>
              <a:t>- Literature should be monitored, and guidelines updated when indicated by availability of new evidence.  </a:t>
            </a:r>
          </a:p>
          <a:p>
            <a:r>
              <a:rPr lang="en-US" sz="2000" dirty="0">
                <a:solidFill>
                  <a:schemeClr val="accent2"/>
                </a:solidFill>
                <a:latin typeface="Georgia" panose="02040502050405020303" pitchFamily="18" charset="0"/>
              </a:rPr>
              <a:t>- Formal recommendations denoted by 1- strength of literature support and 2- strength of recommendation which incorporate the benefit, harms and alternatives.</a:t>
            </a:r>
          </a:p>
          <a:p>
            <a:r>
              <a:rPr lang="en-US" sz="2000" dirty="0">
                <a:solidFill>
                  <a:schemeClr val="accent2"/>
                </a:solidFill>
                <a:latin typeface="Georgia" panose="02040502050405020303" pitchFamily="18" charset="0"/>
              </a:rPr>
              <a:t>- Levels of evidence should be described by the Guideline Grading System </a:t>
            </a:r>
          </a:p>
          <a:p>
            <a:r>
              <a:rPr lang="en-US" sz="2000" dirty="0">
                <a:solidFill>
                  <a:schemeClr val="accent2"/>
                </a:solidFill>
                <a:latin typeface="Georgia" panose="02040502050405020303" pitchFamily="18" charset="0"/>
              </a:rPr>
              <a:t>- Key action statements can be drafted with the use of BRIDGE-Wiz, Yale Center for Medical Informatics. </a:t>
            </a:r>
          </a:p>
          <a:p>
            <a:endParaRPr lang="en-US" sz="2000" dirty="0">
              <a:solidFill>
                <a:schemeClr val="accent2"/>
              </a:solidFill>
              <a:latin typeface="Georgia" panose="02040502050405020303" pitchFamily="18" charset="0"/>
            </a:endParaRPr>
          </a:p>
        </p:txBody>
      </p:sp>
    </p:spTree>
    <p:extLst>
      <p:ext uri="{BB962C8B-B14F-4D97-AF65-F5344CB8AC3E}">
        <p14:creationId xmlns:p14="http://schemas.microsoft.com/office/powerpoint/2010/main" val="3207374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644525" y="232904"/>
            <a:ext cx="10902950" cy="870682"/>
          </a:xfrm>
        </p:spPr>
        <p:txBody>
          <a:bodyPr/>
          <a:lstStyle/>
          <a:p>
            <a:pPr algn="ctr"/>
            <a:r>
              <a:rPr lang="en-US" sz="2800" u="sng" dirty="0">
                <a:solidFill>
                  <a:srgbClr val="FF0000"/>
                </a:solidFill>
              </a:rPr>
              <a:t>AHNS White paper landscape:</a:t>
            </a:r>
            <a:r>
              <a:rPr lang="en-US" sz="2800" dirty="0">
                <a:solidFill>
                  <a:srgbClr val="FF0000"/>
                </a:solidFill>
              </a:rPr>
              <a:t> </a:t>
            </a:r>
            <a:br>
              <a:rPr lang="en-US" dirty="0">
                <a:solidFill>
                  <a:srgbClr val="FF0000"/>
                </a:solidFill>
              </a:rPr>
            </a:br>
            <a:r>
              <a:rPr lang="en-US" dirty="0">
                <a:solidFill>
                  <a:srgbClr val="FF0000"/>
                </a:solidFill>
              </a:rPr>
              <a:t>#4 Clinical Practice Guidelines endorsed by AHNS</a:t>
            </a:r>
            <a:br>
              <a:rPr lang="en-US" dirty="0">
                <a:solidFill>
                  <a:srgbClr val="FF0000"/>
                </a:solidFill>
              </a:rPr>
            </a:br>
            <a:endParaRPr lang="en-US" sz="1400" dirty="0">
              <a:latin typeface="+mn-lt"/>
            </a:endParaRPr>
          </a:p>
        </p:txBody>
      </p:sp>
      <p:sp>
        <p:nvSpPr>
          <p:cNvPr id="4" name="Title 1">
            <a:extLst>
              <a:ext uri="{FF2B5EF4-FFF2-40B4-BE49-F238E27FC236}">
                <a16:creationId xmlns:a16="http://schemas.microsoft.com/office/drawing/2014/main" id="{C138D8E7-0201-183B-A52C-F03D166D3103}"/>
              </a:ext>
            </a:extLst>
          </p:cNvPr>
          <p:cNvSpPr txBox="1">
            <a:spLocks/>
          </p:cNvSpPr>
          <p:nvPr/>
        </p:nvSpPr>
        <p:spPr>
          <a:xfrm>
            <a:off x="754883" y="1453893"/>
            <a:ext cx="10902950" cy="395021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2000" b="1" u="sng" dirty="0">
                <a:latin typeface="Georgia" panose="02040502050405020303" pitchFamily="18" charset="0"/>
              </a:rPr>
              <a:t>- Key Content: </a:t>
            </a:r>
          </a:p>
          <a:p>
            <a:endParaRPr lang="en-US" sz="2000" b="1" u="sng" dirty="0">
              <a:latin typeface="Georgia" panose="02040502050405020303" pitchFamily="18" charset="0"/>
            </a:endParaRPr>
          </a:p>
          <a:p>
            <a:r>
              <a:rPr lang="en-US" sz="2000" dirty="0">
                <a:latin typeface="Georgia" panose="02040502050405020303" pitchFamily="18" charset="0"/>
              </a:rPr>
              <a:t>Recommendations for Action. Key Action statements with profile constructs including: </a:t>
            </a:r>
          </a:p>
          <a:p>
            <a:r>
              <a:rPr lang="en-US" sz="2000" dirty="0">
                <a:latin typeface="Georgia" panose="02040502050405020303" pitchFamily="18" charset="0"/>
              </a:rPr>
              <a:t>-Aggregate evidence quality</a:t>
            </a:r>
          </a:p>
          <a:p>
            <a:r>
              <a:rPr lang="en-US" sz="2000" dirty="0">
                <a:latin typeface="Georgia" panose="02040502050405020303" pitchFamily="18" charset="0"/>
              </a:rPr>
              <a:t>-Level of confidence in evidence</a:t>
            </a:r>
          </a:p>
          <a:p>
            <a:r>
              <a:rPr lang="en-US" sz="2000" dirty="0">
                <a:latin typeface="Georgia" panose="02040502050405020303" pitchFamily="18" charset="0"/>
              </a:rPr>
              <a:t>-Benefit</a:t>
            </a:r>
          </a:p>
          <a:p>
            <a:r>
              <a:rPr lang="en-US" sz="2000" dirty="0">
                <a:latin typeface="Georgia" panose="02040502050405020303" pitchFamily="18" charset="0"/>
              </a:rPr>
              <a:t>-Risks, harms, costs</a:t>
            </a:r>
          </a:p>
          <a:p>
            <a:r>
              <a:rPr lang="en-US" sz="2000" dirty="0">
                <a:latin typeface="Georgia" panose="02040502050405020303" pitchFamily="18" charset="0"/>
              </a:rPr>
              <a:t>-Benefit-harm assessment</a:t>
            </a:r>
          </a:p>
          <a:p>
            <a:r>
              <a:rPr lang="en-US" sz="2000" dirty="0">
                <a:latin typeface="Georgia" panose="02040502050405020303" pitchFamily="18" charset="0"/>
              </a:rPr>
              <a:t>-Value judgements</a:t>
            </a:r>
          </a:p>
          <a:p>
            <a:r>
              <a:rPr lang="en-US" sz="2000" dirty="0">
                <a:latin typeface="Georgia" panose="02040502050405020303" pitchFamily="18" charset="0"/>
              </a:rPr>
              <a:t>-Intentional vagueness</a:t>
            </a:r>
          </a:p>
          <a:p>
            <a:r>
              <a:rPr lang="en-US" sz="2000" dirty="0">
                <a:latin typeface="Georgia" panose="02040502050405020303" pitchFamily="18" charset="0"/>
              </a:rPr>
              <a:t>-Role pf patient preferences</a:t>
            </a:r>
          </a:p>
          <a:p>
            <a:r>
              <a:rPr lang="en-US" sz="2000" dirty="0">
                <a:latin typeface="Georgia" panose="02040502050405020303" pitchFamily="18" charset="0"/>
              </a:rPr>
              <a:t>-Exceptions</a:t>
            </a:r>
          </a:p>
          <a:p>
            <a:r>
              <a:rPr lang="en-US" sz="2000" dirty="0">
                <a:latin typeface="Georgia" panose="02040502050405020303" pitchFamily="18" charset="0"/>
              </a:rPr>
              <a:t>-Policy level</a:t>
            </a:r>
          </a:p>
          <a:p>
            <a:r>
              <a:rPr lang="en-US" sz="2000" dirty="0">
                <a:latin typeface="Georgia" panose="02040502050405020303" pitchFamily="18" charset="0"/>
              </a:rPr>
              <a:t>-Differences of opinion </a:t>
            </a:r>
          </a:p>
          <a:p>
            <a:endParaRPr lang="en-US" sz="2000" dirty="0">
              <a:latin typeface="Georgia" panose="02040502050405020303" pitchFamily="18" charset="0"/>
            </a:endParaRPr>
          </a:p>
          <a:p>
            <a:r>
              <a:rPr lang="en-US" sz="2000" dirty="0">
                <a:latin typeface="Georgia" panose="02040502050405020303" pitchFamily="18" charset="0"/>
              </a:rPr>
              <a:t> </a:t>
            </a:r>
            <a:br>
              <a:rPr lang="en-US" sz="2000" u="sng" dirty="0">
                <a:latin typeface="Georgia" panose="02040502050405020303" pitchFamily="18" charset="0"/>
              </a:rPr>
            </a:br>
            <a:endParaRPr lang="en-US" sz="2000" dirty="0">
              <a:latin typeface="Georgia" panose="02040502050405020303" pitchFamily="18" charset="0"/>
            </a:endParaRPr>
          </a:p>
        </p:txBody>
      </p:sp>
    </p:spTree>
    <p:extLst>
      <p:ext uri="{BB962C8B-B14F-4D97-AF65-F5344CB8AC3E}">
        <p14:creationId xmlns:p14="http://schemas.microsoft.com/office/powerpoint/2010/main" val="3556802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644525" y="232904"/>
            <a:ext cx="10902950" cy="954765"/>
          </a:xfrm>
        </p:spPr>
        <p:txBody>
          <a:bodyPr/>
          <a:lstStyle/>
          <a:p>
            <a:pPr algn="ctr"/>
            <a:r>
              <a:rPr lang="en-US" sz="2800" u="sng" dirty="0">
                <a:solidFill>
                  <a:srgbClr val="FF0000"/>
                </a:solidFill>
              </a:rPr>
              <a:t>AHNS White paper landscape:</a:t>
            </a:r>
            <a:r>
              <a:rPr lang="en-US" sz="2800" dirty="0">
                <a:solidFill>
                  <a:srgbClr val="FF0000"/>
                </a:solidFill>
              </a:rPr>
              <a:t> </a:t>
            </a:r>
            <a:br>
              <a:rPr lang="en-US" dirty="0">
                <a:solidFill>
                  <a:srgbClr val="FF0000"/>
                </a:solidFill>
              </a:rPr>
            </a:br>
            <a:r>
              <a:rPr lang="en-US" dirty="0">
                <a:solidFill>
                  <a:srgbClr val="FF0000"/>
                </a:solidFill>
              </a:rPr>
              <a:t>#4 Clinical Practice Guidelines endorsed by AHNS</a:t>
            </a:r>
            <a:br>
              <a:rPr lang="en-US" dirty="0">
                <a:solidFill>
                  <a:srgbClr val="FF0000"/>
                </a:solidFill>
              </a:rPr>
            </a:br>
            <a:br>
              <a:rPr lang="en-US" dirty="0">
                <a:solidFill>
                  <a:srgbClr val="FF0000"/>
                </a:solidFill>
              </a:rPr>
            </a:br>
            <a:endParaRPr lang="en-US" sz="1400" dirty="0">
              <a:latin typeface="+mn-lt"/>
            </a:endParaRPr>
          </a:p>
        </p:txBody>
      </p:sp>
      <p:sp>
        <p:nvSpPr>
          <p:cNvPr id="4" name="Title 1">
            <a:extLst>
              <a:ext uri="{FF2B5EF4-FFF2-40B4-BE49-F238E27FC236}">
                <a16:creationId xmlns:a16="http://schemas.microsoft.com/office/drawing/2014/main" id="{C138D8E7-0201-183B-A52C-F03D166D3103}"/>
              </a:ext>
            </a:extLst>
          </p:cNvPr>
          <p:cNvSpPr txBox="1">
            <a:spLocks/>
          </p:cNvSpPr>
          <p:nvPr/>
        </p:nvSpPr>
        <p:spPr>
          <a:xfrm>
            <a:off x="754883" y="1340907"/>
            <a:ext cx="10902950" cy="395021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endParaRPr lang="en-US" sz="2000" dirty="0">
              <a:latin typeface="Georgia" panose="02040502050405020303" pitchFamily="18" charset="0"/>
            </a:endParaRPr>
          </a:p>
          <a:p>
            <a:r>
              <a:rPr lang="en-US" sz="2000" b="1" u="sng" dirty="0">
                <a:latin typeface="Georgia" panose="02040502050405020303" pitchFamily="18" charset="0"/>
              </a:rPr>
              <a:t>Level of Evidence:</a:t>
            </a:r>
            <a:r>
              <a:rPr lang="en-US" sz="2000" b="1" dirty="0">
                <a:latin typeface="Georgia" panose="02040502050405020303" pitchFamily="18" charset="0"/>
              </a:rPr>
              <a:t> </a:t>
            </a:r>
            <a:r>
              <a:rPr lang="en-US" sz="2000" dirty="0">
                <a:latin typeface="Georgia" panose="02040502050405020303" pitchFamily="18" charset="0"/>
              </a:rPr>
              <a:t>High and Mid-level Data (Typically) </a:t>
            </a:r>
          </a:p>
          <a:p>
            <a:endParaRPr lang="en-US" sz="2000" dirty="0">
              <a:latin typeface="Georgia" panose="02040502050405020303" pitchFamily="18" charset="0"/>
            </a:endParaRPr>
          </a:p>
          <a:p>
            <a:endParaRPr lang="en-US" sz="2000" dirty="0">
              <a:latin typeface="Georgia" panose="02040502050405020303" pitchFamily="18" charset="0"/>
            </a:endParaRPr>
          </a:p>
          <a:p>
            <a:r>
              <a:rPr lang="en-US" sz="2000" b="1" u="sng" dirty="0">
                <a:latin typeface="Georgia" panose="02040502050405020303" pitchFamily="18" charset="0"/>
              </a:rPr>
              <a:t>Implications:</a:t>
            </a:r>
            <a:r>
              <a:rPr lang="en-US" sz="2000" b="1" dirty="0">
                <a:latin typeface="Georgia" panose="02040502050405020303" pitchFamily="18" charset="0"/>
              </a:rPr>
              <a:t> </a:t>
            </a:r>
            <a:r>
              <a:rPr lang="en-US" sz="2000" dirty="0">
                <a:latin typeface="Georgia" panose="02040502050405020303" pitchFamily="18" charset="0"/>
              </a:rPr>
              <a:t>The results represent the systematized and endorsed recommendation for action from the AHNS and jointly participating societies through approved panelists. </a:t>
            </a: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br>
              <a:rPr lang="en-US" sz="2000" u="sng" dirty="0">
                <a:latin typeface="Georgia" panose="02040502050405020303" pitchFamily="18" charset="0"/>
              </a:rPr>
            </a:br>
            <a:br>
              <a:rPr lang="en-US" sz="2000" u="sng" dirty="0">
                <a:latin typeface="Georgia" panose="02040502050405020303" pitchFamily="18" charset="0"/>
              </a:rPr>
            </a:br>
            <a:endParaRPr lang="en-US" sz="2000" dirty="0">
              <a:latin typeface="Georgia" panose="02040502050405020303" pitchFamily="18" charset="0"/>
            </a:endParaRPr>
          </a:p>
        </p:txBody>
      </p:sp>
      <p:sp>
        <p:nvSpPr>
          <p:cNvPr id="3" name="Title 1">
            <a:extLst>
              <a:ext uri="{FF2B5EF4-FFF2-40B4-BE49-F238E27FC236}">
                <a16:creationId xmlns:a16="http://schemas.microsoft.com/office/drawing/2014/main" id="{6F035824-2115-3CEC-E007-D83B1F110D6C}"/>
              </a:ext>
            </a:extLst>
          </p:cNvPr>
          <p:cNvSpPr txBox="1">
            <a:spLocks/>
          </p:cNvSpPr>
          <p:nvPr/>
        </p:nvSpPr>
        <p:spPr>
          <a:xfrm>
            <a:off x="754883" y="3541986"/>
            <a:ext cx="10902950" cy="395021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2000" b="1" u="sng" dirty="0">
                <a:latin typeface="Georgia" panose="02040502050405020303" pitchFamily="18" charset="0"/>
              </a:rPr>
              <a:t>Duration &amp; team size:</a:t>
            </a:r>
            <a:r>
              <a:rPr lang="en-US" sz="2000" dirty="0">
                <a:latin typeface="Georgia" panose="02040502050405020303" pitchFamily="18" charset="0"/>
              </a:rPr>
              <a:t>	</a:t>
            </a:r>
          </a:p>
          <a:p>
            <a:endParaRPr lang="en-US" sz="2000" dirty="0">
              <a:latin typeface="Georgia" panose="02040502050405020303" pitchFamily="18" charset="0"/>
            </a:endParaRPr>
          </a:p>
          <a:p>
            <a:r>
              <a:rPr lang="en-US" sz="2000" dirty="0">
                <a:latin typeface="Georgia" panose="02040502050405020303" pitchFamily="18" charset="0"/>
              </a:rPr>
              <a:t>- 12 to 18 months</a:t>
            </a:r>
          </a:p>
          <a:p>
            <a:endParaRPr lang="en-US" sz="2000" dirty="0">
              <a:latin typeface="Georgia" panose="02040502050405020303" pitchFamily="18" charset="0"/>
            </a:endParaRPr>
          </a:p>
          <a:p>
            <a:r>
              <a:rPr lang="en-US" sz="2000" dirty="0">
                <a:latin typeface="Georgia" panose="02040502050405020303" pitchFamily="18" charset="0"/>
              </a:rPr>
              <a:t>- 15-20 members</a:t>
            </a: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br>
              <a:rPr lang="en-US" sz="2000" u="sng" dirty="0">
                <a:latin typeface="Georgia" panose="02040502050405020303" pitchFamily="18" charset="0"/>
              </a:rPr>
            </a:br>
            <a:br>
              <a:rPr lang="en-US" sz="2000" u="sng" dirty="0">
                <a:latin typeface="Georgia" panose="02040502050405020303" pitchFamily="18" charset="0"/>
              </a:rPr>
            </a:br>
            <a:endParaRPr lang="en-US" sz="2000" dirty="0">
              <a:latin typeface="Georgia" panose="02040502050405020303" pitchFamily="18" charset="0"/>
            </a:endParaRPr>
          </a:p>
        </p:txBody>
      </p:sp>
    </p:spTree>
    <p:extLst>
      <p:ext uri="{BB962C8B-B14F-4D97-AF65-F5344CB8AC3E}">
        <p14:creationId xmlns:p14="http://schemas.microsoft.com/office/powerpoint/2010/main" val="1455857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644525" y="109079"/>
            <a:ext cx="10902950" cy="954765"/>
          </a:xfrm>
        </p:spPr>
        <p:txBody>
          <a:bodyPr/>
          <a:lstStyle/>
          <a:p>
            <a:pPr algn="ctr"/>
            <a:r>
              <a:rPr lang="en-US" sz="2800" u="sng" dirty="0">
                <a:solidFill>
                  <a:srgbClr val="FF0000"/>
                </a:solidFill>
              </a:rPr>
              <a:t>AHNS White paper landscape:</a:t>
            </a:r>
            <a:r>
              <a:rPr lang="en-US" sz="2800" dirty="0">
                <a:solidFill>
                  <a:srgbClr val="FF0000"/>
                </a:solidFill>
              </a:rPr>
              <a:t> </a:t>
            </a:r>
            <a:br>
              <a:rPr lang="en-US" dirty="0">
                <a:solidFill>
                  <a:srgbClr val="FF0000"/>
                </a:solidFill>
              </a:rPr>
            </a:br>
            <a:r>
              <a:rPr lang="en-US" dirty="0">
                <a:solidFill>
                  <a:srgbClr val="FF0000"/>
                </a:solidFill>
              </a:rPr>
              <a:t>#4 Clinical Practice Guidelines endorsed by AHNS</a:t>
            </a:r>
            <a:br>
              <a:rPr lang="en-US" dirty="0">
                <a:solidFill>
                  <a:srgbClr val="FF0000"/>
                </a:solidFill>
              </a:rPr>
            </a:br>
            <a:br>
              <a:rPr lang="en-US" dirty="0">
                <a:solidFill>
                  <a:srgbClr val="FF0000"/>
                </a:solidFill>
              </a:rPr>
            </a:br>
            <a:endParaRPr lang="en-US" sz="1400" dirty="0">
              <a:latin typeface="+mn-lt"/>
            </a:endParaRPr>
          </a:p>
        </p:txBody>
      </p:sp>
      <p:sp>
        <p:nvSpPr>
          <p:cNvPr id="4" name="Title 1">
            <a:extLst>
              <a:ext uri="{FF2B5EF4-FFF2-40B4-BE49-F238E27FC236}">
                <a16:creationId xmlns:a16="http://schemas.microsoft.com/office/drawing/2014/main" id="{C138D8E7-0201-183B-A52C-F03D166D3103}"/>
              </a:ext>
            </a:extLst>
          </p:cNvPr>
          <p:cNvSpPr txBox="1">
            <a:spLocks/>
          </p:cNvSpPr>
          <p:nvPr/>
        </p:nvSpPr>
        <p:spPr>
          <a:xfrm>
            <a:off x="1097783" y="1063844"/>
            <a:ext cx="10902950" cy="395021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1800" b="1" u="sng" dirty="0">
                <a:latin typeface="Georgia" panose="02040502050405020303" pitchFamily="18" charset="0"/>
              </a:rPr>
              <a:t>AHNS Submission and vetting process </a:t>
            </a:r>
            <a:r>
              <a:rPr lang="en-US" sz="1800" dirty="0">
                <a:latin typeface="Georgia" panose="02040502050405020303" pitchFamily="18" charset="0"/>
              </a:rPr>
              <a:t>(will be discussed in depth later)</a:t>
            </a:r>
          </a:p>
          <a:p>
            <a:endParaRPr lang="en-US" sz="1800" dirty="0">
              <a:latin typeface="Georgia" panose="02040502050405020303" pitchFamily="18" charset="0"/>
            </a:endParaRPr>
          </a:p>
          <a:p>
            <a:r>
              <a:rPr lang="en-US" sz="1800" dirty="0">
                <a:latin typeface="Georgia" panose="02040502050405020303" pitchFamily="18" charset="0"/>
              </a:rPr>
              <a:t>1- Submission of CPG Application Form to AGAB </a:t>
            </a:r>
          </a:p>
          <a:p>
            <a:r>
              <a:rPr lang="en-US" sz="1800" dirty="0">
                <a:latin typeface="Georgia" panose="02040502050405020303" pitchFamily="18" charset="0"/>
              </a:rPr>
              <a:t>     - </a:t>
            </a:r>
            <a:r>
              <a:rPr lang="en-US" sz="1800" b="1" dirty="0">
                <a:solidFill>
                  <a:srgbClr val="FF0000"/>
                </a:solidFill>
                <a:latin typeface="Georgia" panose="02040502050405020303" pitchFamily="18" charset="0"/>
              </a:rPr>
              <a:t>AGAB</a:t>
            </a:r>
            <a:r>
              <a:rPr lang="en-US" sz="1800" dirty="0">
                <a:latin typeface="Georgia" panose="02040502050405020303" pitchFamily="18" charset="0"/>
              </a:rPr>
              <a:t> provides scientific review in accordance with guideline methodology science</a:t>
            </a:r>
          </a:p>
          <a:p>
            <a:r>
              <a:rPr lang="en-US" sz="1800" dirty="0">
                <a:latin typeface="Georgia" panose="02040502050405020303" pitchFamily="18" charset="0"/>
              </a:rPr>
              <a:t>     - The EC considers global strategy and prioritizes the projects </a:t>
            </a:r>
          </a:p>
          <a:p>
            <a:endParaRPr lang="en-US" sz="1800" dirty="0">
              <a:latin typeface="Georgia" panose="02040502050405020303" pitchFamily="18" charset="0"/>
            </a:endParaRPr>
          </a:p>
          <a:p>
            <a:r>
              <a:rPr lang="en-US" sz="1800" dirty="0">
                <a:latin typeface="Georgia" panose="02040502050405020303" pitchFamily="18" charset="0"/>
              </a:rPr>
              <a:t>2- Submission of application form with paper outline and authorship for:</a:t>
            </a:r>
          </a:p>
          <a:p>
            <a:r>
              <a:rPr lang="en-US" sz="1800" dirty="0">
                <a:latin typeface="Georgia" panose="02040502050405020303" pitchFamily="18" charset="0"/>
              </a:rPr>
              <a:t>a. determination the AHNS White papers guidelines are observed</a:t>
            </a:r>
          </a:p>
          <a:p>
            <a:r>
              <a:rPr lang="en-US" sz="1800" dirty="0">
                <a:latin typeface="Georgia" panose="02040502050405020303" pitchFamily="18" charset="0"/>
              </a:rPr>
              <a:t>b. CPG is prioritized with other submissions given resources required</a:t>
            </a:r>
          </a:p>
          <a:p>
            <a:r>
              <a:rPr lang="en-US" sz="1800" dirty="0">
                <a:latin typeface="Georgia" panose="02040502050405020303" pitchFamily="18" charset="0"/>
              </a:rPr>
              <a:t>c. Journal selection and notification/collaboration </a:t>
            </a:r>
            <a:endParaRPr lang="en-US" sz="1800" dirty="0">
              <a:latin typeface="Georgia" panose="02040502050405020303" pitchFamily="18" charset="0"/>
              <a:sym typeface="Wingdings" pitchFamily="2" charset="2"/>
            </a:endParaRPr>
          </a:p>
          <a:p>
            <a:endParaRPr lang="en-US" sz="1800" dirty="0">
              <a:latin typeface="Georgia" panose="02040502050405020303" pitchFamily="18" charset="0"/>
            </a:endParaRPr>
          </a:p>
          <a:p>
            <a:pPr marL="342900" indent="-342900">
              <a:buFont typeface="Wingdings" pitchFamily="2" charset="2"/>
              <a:buChar char="à"/>
            </a:pPr>
            <a:r>
              <a:rPr lang="en-US" sz="1800" dirty="0">
                <a:latin typeface="Georgia" panose="02040502050405020303" pitchFamily="18" charset="0"/>
              </a:rPr>
              <a:t>pre-submission inquiry with Editor of JAMA Oto/Head and Neck to confirm appropriateness of the topic.</a:t>
            </a:r>
          </a:p>
          <a:p>
            <a:endParaRPr lang="en-US" sz="18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br>
              <a:rPr lang="en-US" sz="2000" u="sng" dirty="0">
                <a:latin typeface="Georgia" panose="02040502050405020303" pitchFamily="18" charset="0"/>
              </a:rPr>
            </a:br>
            <a:br>
              <a:rPr lang="en-US" sz="2000" u="sng" dirty="0">
                <a:latin typeface="Georgia" panose="02040502050405020303" pitchFamily="18" charset="0"/>
              </a:rPr>
            </a:br>
            <a:endParaRPr lang="en-US" sz="2000" dirty="0">
              <a:latin typeface="Georgia" panose="02040502050405020303" pitchFamily="18" charset="0"/>
            </a:endParaRPr>
          </a:p>
        </p:txBody>
      </p:sp>
      <p:sp>
        <p:nvSpPr>
          <p:cNvPr id="3" name="Title 1">
            <a:extLst>
              <a:ext uri="{FF2B5EF4-FFF2-40B4-BE49-F238E27FC236}">
                <a16:creationId xmlns:a16="http://schemas.microsoft.com/office/drawing/2014/main" id="{969E8B9C-215B-D215-57E1-FD9FCCB16FE0}"/>
              </a:ext>
            </a:extLst>
          </p:cNvPr>
          <p:cNvSpPr txBox="1">
            <a:spLocks/>
          </p:cNvSpPr>
          <p:nvPr/>
        </p:nvSpPr>
        <p:spPr>
          <a:xfrm>
            <a:off x="1097783" y="4388907"/>
            <a:ext cx="10902950" cy="395021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1800" b="1" u="sng" dirty="0">
                <a:latin typeface="Georgia" panose="02040502050405020303" pitchFamily="18" charset="0"/>
              </a:rPr>
              <a:t>Other societies engagement:</a:t>
            </a:r>
            <a:r>
              <a:rPr lang="en-US" sz="1800" dirty="0">
                <a:latin typeface="Georgia" panose="02040502050405020303" pitchFamily="18" charset="0"/>
              </a:rPr>
              <a:t> Encouraged. </a:t>
            </a:r>
          </a:p>
          <a:p>
            <a:endParaRPr lang="en-US" sz="1800" dirty="0">
              <a:latin typeface="Georgia" panose="02040502050405020303" pitchFamily="18" charset="0"/>
            </a:endParaRPr>
          </a:p>
          <a:p>
            <a:r>
              <a:rPr lang="en-US" sz="1800" dirty="0">
                <a:latin typeface="Georgia" panose="02040502050405020303" pitchFamily="18" charset="0"/>
              </a:rPr>
              <a:t>AHNS authors are in lead author positions and are proportional to the # of societies involved (e.g.; three sponsor organizations, at least 1/3 of authors are AHNS members). </a:t>
            </a:r>
          </a:p>
          <a:p>
            <a:endParaRPr lang="en-US" sz="1800" dirty="0">
              <a:latin typeface="Georgia" panose="02040502050405020303" pitchFamily="18" charset="0"/>
            </a:endParaRPr>
          </a:p>
          <a:p>
            <a:r>
              <a:rPr lang="en-US" sz="1800" b="1" u="sng" dirty="0">
                <a:effectLst/>
                <a:latin typeface="Georgia" panose="02040502050405020303" pitchFamily="18" charset="0"/>
                <a:ea typeface="Calibri" panose="020F0502020204030204" pitchFamily="34" charset="0"/>
                <a:cs typeface="Arial" panose="020B0604020202020204" pitchFamily="34" charset="0"/>
              </a:rPr>
              <a:t>Budget:</a:t>
            </a:r>
            <a:r>
              <a:rPr lang="en-US" sz="1800" b="1" dirty="0">
                <a:effectLst/>
                <a:latin typeface="Georgia" panose="02040502050405020303" pitchFamily="18" charset="0"/>
                <a:ea typeface="Calibri" panose="020F0502020204030204" pitchFamily="34" charset="0"/>
                <a:cs typeface="Arial" panose="020B0604020202020204" pitchFamily="34" charset="0"/>
              </a:rPr>
              <a:t> </a:t>
            </a:r>
            <a:r>
              <a:rPr lang="en-US" sz="1800" b="1" dirty="0">
                <a:latin typeface="Georgia" panose="02040502050405020303" pitchFamily="18" charset="0"/>
                <a:ea typeface="Calibri" panose="020F0502020204030204" pitchFamily="34" charset="0"/>
                <a:cs typeface="Arial" panose="020B0604020202020204" pitchFamily="34" charset="0"/>
              </a:rPr>
              <a:t>Yes</a:t>
            </a:r>
          </a:p>
          <a:p>
            <a:r>
              <a:rPr lang="en-US" sz="1800" dirty="0">
                <a:effectLst/>
                <a:latin typeface="Georgia" panose="02040502050405020303" pitchFamily="18" charset="0"/>
                <a:ea typeface="Calibri" panose="020F0502020204030204" pitchFamily="34" charset="0"/>
                <a:cs typeface="Arial" panose="020B0604020202020204" pitchFamily="34" charset="0"/>
              </a:rPr>
              <a:t>Expect no more than 1 CPG/year (or fewer) initially as budgetary issues are discussed. </a:t>
            </a:r>
          </a:p>
          <a:p>
            <a:endParaRPr lang="en-US" sz="2000" dirty="0">
              <a:effectLst/>
              <a:latin typeface="Georgia" panose="02040502050405020303" pitchFamily="18" charset="0"/>
              <a:ea typeface="Calibri" panose="020F0502020204030204" pitchFamily="34" charset="0"/>
              <a:cs typeface="Arial" panose="020B0604020202020204" pitchFamily="34"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br>
              <a:rPr lang="en-US" sz="2000" u="sng" dirty="0">
                <a:latin typeface="Georgia" panose="02040502050405020303" pitchFamily="18" charset="0"/>
              </a:rPr>
            </a:br>
            <a:br>
              <a:rPr lang="en-US" sz="2000" u="sng" dirty="0">
                <a:latin typeface="Georgia" panose="02040502050405020303" pitchFamily="18" charset="0"/>
              </a:rPr>
            </a:br>
            <a:endParaRPr lang="en-US" sz="2000" dirty="0">
              <a:latin typeface="Georgia" panose="02040502050405020303" pitchFamily="18" charset="0"/>
            </a:endParaRPr>
          </a:p>
        </p:txBody>
      </p:sp>
    </p:spTree>
    <p:extLst>
      <p:ext uri="{BB962C8B-B14F-4D97-AF65-F5344CB8AC3E}">
        <p14:creationId xmlns:p14="http://schemas.microsoft.com/office/powerpoint/2010/main" val="1684692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1463-729B-6BAC-8FC5-FBDFF26E14ED}"/>
              </a:ext>
            </a:extLst>
          </p:cNvPr>
          <p:cNvSpPr>
            <a:spLocks noGrp="1"/>
          </p:cNvSpPr>
          <p:nvPr>
            <p:ph type="title"/>
          </p:nvPr>
        </p:nvSpPr>
        <p:spPr>
          <a:xfrm>
            <a:off x="644525" y="232904"/>
            <a:ext cx="10902950" cy="954765"/>
          </a:xfrm>
        </p:spPr>
        <p:txBody>
          <a:bodyPr/>
          <a:lstStyle/>
          <a:p>
            <a:pPr algn="ctr"/>
            <a:r>
              <a:rPr lang="en-US" sz="2800" u="sng" dirty="0">
                <a:solidFill>
                  <a:srgbClr val="FF0000"/>
                </a:solidFill>
              </a:rPr>
              <a:t>AHNS White paper landscape:</a:t>
            </a:r>
            <a:r>
              <a:rPr lang="en-US" sz="2800" dirty="0">
                <a:solidFill>
                  <a:srgbClr val="FF0000"/>
                </a:solidFill>
              </a:rPr>
              <a:t> </a:t>
            </a:r>
            <a:br>
              <a:rPr lang="en-US" dirty="0">
                <a:solidFill>
                  <a:srgbClr val="FF0000"/>
                </a:solidFill>
              </a:rPr>
            </a:br>
            <a:r>
              <a:rPr lang="en-US" dirty="0">
                <a:solidFill>
                  <a:srgbClr val="FF0000"/>
                </a:solidFill>
              </a:rPr>
              <a:t>#4 Clinical Practice Guidelines endorsed by AHNS</a:t>
            </a:r>
            <a:br>
              <a:rPr lang="en-US" dirty="0">
                <a:solidFill>
                  <a:srgbClr val="FF0000"/>
                </a:solidFill>
              </a:rPr>
            </a:br>
            <a:br>
              <a:rPr lang="en-US" dirty="0">
                <a:solidFill>
                  <a:srgbClr val="FF0000"/>
                </a:solidFill>
              </a:rPr>
            </a:br>
            <a:endParaRPr lang="en-US" sz="1400" dirty="0">
              <a:latin typeface="+mn-lt"/>
            </a:endParaRPr>
          </a:p>
        </p:txBody>
      </p:sp>
      <p:sp>
        <p:nvSpPr>
          <p:cNvPr id="4" name="Title 1">
            <a:extLst>
              <a:ext uri="{FF2B5EF4-FFF2-40B4-BE49-F238E27FC236}">
                <a16:creationId xmlns:a16="http://schemas.microsoft.com/office/drawing/2014/main" id="{C138D8E7-0201-183B-A52C-F03D166D3103}"/>
              </a:ext>
            </a:extLst>
          </p:cNvPr>
          <p:cNvSpPr txBox="1">
            <a:spLocks/>
          </p:cNvSpPr>
          <p:nvPr/>
        </p:nvSpPr>
        <p:spPr>
          <a:xfrm>
            <a:off x="754883" y="1519583"/>
            <a:ext cx="10902950" cy="464999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a:lnSpc>
                <a:spcPct val="107000"/>
              </a:lnSpc>
              <a:spcBef>
                <a:spcPts val="0"/>
              </a:spcBef>
              <a:spcAft>
                <a:spcPts val="800"/>
              </a:spcAft>
            </a:pPr>
            <a:r>
              <a:rPr lang="en-US" sz="2000" b="1" u="sng" dirty="0">
                <a:effectLst/>
                <a:latin typeface="Georgia" panose="02040502050405020303" pitchFamily="18" charset="0"/>
                <a:ea typeface="Calibri" panose="020F0502020204030204" pitchFamily="34" charset="0"/>
              </a:rPr>
              <a:t>Length and format details</a:t>
            </a:r>
            <a:endParaRPr lang="en-US" sz="2000" dirty="0">
              <a:latin typeface="Georgia" panose="02040502050405020303" pitchFamily="18"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000" dirty="0">
                <a:effectLst/>
                <a:latin typeface="Georgia" panose="02040502050405020303" pitchFamily="18" charset="0"/>
                <a:ea typeface="Calibri" panose="020F0502020204030204" pitchFamily="34" charset="0"/>
                <a:cs typeface="Arial" panose="020B0604020202020204" pitchFamily="34" charset="0"/>
              </a:rPr>
              <a:t>Special Communication CPG </a:t>
            </a:r>
          </a:p>
          <a:p>
            <a:pPr marL="0" marR="0">
              <a:lnSpc>
                <a:spcPct val="107000"/>
              </a:lnSpc>
              <a:spcBef>
                <a:spcPts val="0"/>
              </a:spcBef>
              <a:spcAft>
                <a:spcPts val="800"/>
              </a:spcAft>
            </a:pPr>
            <a:r>
              <a:rPr lang="en-US" sz="2000" dirty="0">
                <a:effectLst/>
                <a:latin typeface="Georgia" panose="02040502050405020303" pitchFamily="18" charset="0"/>
                <a:ea typeface="Calibri" panose="020F0502020204030204" pitchFamily="34" charset="0"/>
                <a:cs typeface="Arial" panose="020B0604020202020204" pitchFamily="34" charset="0"/>
              </a:rPr>
              <a:t>&gt;5000 words</a:t>
            </a:r>
          </a:p>
          <a:p>
            <a:pPr marL="0" marR="0">
              <a:lnSpc>
                <a:spcPct val="107000"/>
              </a:lnSpc>
              <a:spcBef>
                <a:spcPts val="0"/>
              </a:spcBef>
              <a:spcAft>
                <a:spcPts val="800"/>
              </a:spcAft>
            </a:pPr>
            <a:r>
              <a:rPr lang="en-US" sz="2000" dirty="0">
                <a:effectLst/>
                <a:latin typeface="Georgia" panose="02040502050405020303" pitchFamily="18" charset="0"/>
                <a:ea typeface="Calibri" panose="020F0502020204030204" pitchFamily="34" charset="0"/>
                <a:cs typeface="Arial" panose="020B0604020202020204" pitchFamily="34" charset="0"/>
              </a:rPr>
              <a:t>&gt; 100 references</a:t>
            </a:r>
          </a:p>
          <a:p>
            <a:pPr marL="0" marR="0">
              <a:lnSpc>
                <a:spcPct val="107000"/>
              </a:lnSpc>
              <a:spcBef>
                <a:spcPts val="0"/>
              </a:spcBef>
              <a:spcAft>
                <a:spcPts val="800"/>
              </a:spcAft>
            </a:pPr>
            <a:r>
              <a:rPr lang="en-US" sz="2000" dirty="0">
                <a:effectLst/>
                <a:latin typeface="Georgia" panose="02040502050405020303" pitchFamily="18" charset="0"/>
                <a:ea typeface="Calibri" panose="020F0502020204030204" pitchFamily="34" charset="0"/>
                <a:cs typeface="Arial" panose="020B0604020202020204" pitchFamily="34" charset="0"/>
              </a:rPr>
              <a:t>&gt;5-10 Tables and or figures </a:t>
            </a:r>
          </a:p>
          <a:p>
            <a:r>
              <a:rPr lang="en-US" sz="2000" dirty="0">
                <a:effectLst/>
                <a:latin typeface="Georgia" panose="02040502050405020303" pitchFamily="18" charset="0"/>
                <a:ea typeface="Calibri" panose="020F0502020204030204" pitchFamily="34" charset="0"/>
              </a:rPr>
              <a:t>In accordance with the respective journal author guidelines </a:t>
            </a:r>
            <a:endParaRPr lang="en-US" sz="2000" b="1" u="sng" dirty="0">
              <a:latin typeface="Georgia" panose="02040502050405020303" pitchFamily="18" charset="0"/>
            </a:endParaRPr>
          </a:p>
          <a:p>
            <a:endParaRPr lang="en-US" sz="2000" dirty="0">
              <a:latin typeface="Georgia" panose="02040502050405020303" pitchFamily="18" charset="0"/>
            </a:endParaRPr>
          </a:p>
        </p:txBody>
      </p:sp>
    </p:spTree>
    <p:extLst>
      <p:ext uri="{BB962C8B-B14F-4D97-AF65-F5344CB8AC3E}">
        <p14:creationId xmlns:p14="http://schemas.microsoft.com/office/powerpoint/2010/main" val="2457201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6DA5FCF-7B43-DEF6-6C64-7BE280FA5EC5}"/>
              </a:ext>
            </a:extLst>
          </p:cNvPr>
          <p:cNvSpPr>
            <a:spLocks noGrp="1"/>
          </p:cNvSpPr>
          <p:nvPr>
            <p:ph type="ctrTitle"/>
          </p:nvPr>
        </p:nvSpPr>
        <p:spPr>
          <a:xfrm>
            <a:off x="1106423" y="2702280"/>
            <a:ext cx="9522781" cy="1680909"/>
          </a:xfrm>
        </p:spPr>
        <p:txBody>
          <a:bodyPr/>
          <a:lstStyle/>
          <a:p>
            <a:r>
              <a:rPr lang="en-US" dirty="0"/>
              <a:t>AHNS Guideline Advisory Board (AGAB)</a:t>
            </a:r>
          </a:p>
        </p:txBody>
      </p:sp>
      <p:sp>
        <p:nvSpPr>
          <p:cNvPr id="10" name="Subtitle 2">
            <a:extLst>
              <a:ext uri="{FF2B5EF4-FFF2-40B4-BE49-F238E27FC236}">
                <a16:creationId xmlns:a16="http://schemas.microsoft.com/office/drawing/2014/main" id="{2EB9D8A6-55B9-17DA-907C-EAA1FB0FEA42}"/>
              </a:ext>
            </a:extLst>
          </p:cNvPr>
          <p:cNvSpPr>
            <a:spLocks noGrp="1"/>
          </p:cNvSpPr>
          <p:nvPr>
            <p:ph type="subTitle" idx="1"/>
          </p:nvPr>
        </p:nvSpPr>
        <p:spPr>
          <a:xfrm>
            <a:off x="1106422" y="4612471"/>
            <a:ext cx="9522781" cy="737220"/>
          </a:xfrm>
        </p:spPr>
        <p:txBody>
          <a:bodyPr/>
          <a:lstStyle/>
          <a:p>
            <a:r>
              <a:rPr lang="en-US" dirty="0"/>
              <a:t>Organizational Chart and Process Flow</a:t>
            </a:r>
          </a:p>
          <a:p>
            <a:r>
              <a:rPr lang="en-US" dirty="0"/>
              <a:t>First meeting 4/22 </a:t>
            </a:r>
          </a:p>
        </p:txBody>
      </p:sp>
    </p:spTree>
    <p:extLst>
      <p:ext uri="{BB962C8B-B14F-4D97-AF65-F5344CB8AC3E}">
        <p14:creationId xmlns:p14="http://schemas.microsoft.com/office/powerpoint/2010/main" val="1514477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2A2D-8962-8F0C-7DF3-95057DFD8875}"/>
              </a:ext>
            </a:extLst>
          </p:cNvPr>
          <p:cNvSpPr>
            <a:spLocks noGrp="1"/>
          </p:cNvSpPr>
          <p:nvPr>
            <p:ph type="title"/>
          </p:nvPr>
        </p:nvSpPr>
        <p:spPr>
          <a:xfrm>
            <a:off x="641350" y="267704"/>
            <a:ext cx="10902950" cy="956516"/>
          </a:xfrm>
        </p:spPr>
        <p:txBody>
          <a:bodyPr/>
          <a:lstStyle/>
          <a:p>
            <a:pPr algn="ctr"/>
            <a:r>
              <a:rPr lang="en-US" dirty="0"/>
              <a:t>AGAB Advisory Board – Organizational Chart</a:t>
            </a:r>
          </a:p>
        </p:txBody>
      </p:sp>
      <p:sp>
        <p:nvSpPr>
          <p:cNvPr id="3" name="Content Placeholder 2">
            <a:extLst>
              <a:ext uri="{FF2B5EF4-FFF2-40B4-BE49-F238E27FC236}">
                <a16:creationId xmlns:a16="http://schemas.microsoft.com/office/drawing/2014/main" id="{B1C8B543-F88C-DBEB-49EE-7EC7C06744DC}"/>
              </a:ext>
            </a:extLst>
          </p:cNvPr>
          <p:cNvSpPr>
            <a:spLocks noGrp="1"/>
          </p:cNvSpPr>
          <p:nvPr>
            <p:ph idx="1"/>
          </p:nvPr>
        </p:nvSpPr>
        <p:spPr>
          <a:xfrm>
            <a:off x="258184" y="947995"/>
            <a:ext cx="11286116" cy="5251884"/>
          </a:xfrm>
        </p:spPr>
        <p: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Gregory Farwell  		    		Gregory Randolph</a:t>
            </a:r>
          </a:p>
          <a:p>
            <a:pPr marL="0" marR="0" algn="ctr">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Patient Care Division Chair, EC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Liason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latin typeface="Calibri" panose="020F0502020204030204" pitchFamily="34" charset="0"/>
                <a:ea typeface="Calibri" panose="020F0502020204030204" pitchFamily="34" charset="0"/>
                <a:cs typeface="Times New Roman" panose="02020603050405020304" pitchFamily="18" charset="0"/>
              </a:rPr>
              <a:t>Administration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Division Chair, EC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Liason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AGAB Leadership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Jennifer Shin, Stacey Ishman, Seth Schwartz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Methology</a:t>
            </a:r>
            <a:r>
              <a:rPr lang="en-US" sz="1800" dirty="0">
                <a:effectLst/>
                <a:latin typeface="Calibri" panose="020F0502020204030204" pitchFamily="34" charset="0"/>
                <a:ea typeface="Calibri" panose="020F0502020204030204" pitchFamily="34" charset="0"/>
                <a:cs typeface="Times New Roman" panose="02020603050405020304" pitchFamily="18" charset="0"/>
              </a:rPr>
              <a:t> Leads, Baran Sumer Administrative Lead</a:t>
            </a: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Education Division Chair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Christine Gourin/</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Babek</a:t>
            </a:r>
            <a:r>
              <a:rPr lang="en-US" sz="1800" dirty="0">
                <a:effectLst/>
                <a:latin typeface="Calibri" panose="020F0502020204030204" pitchFamily="34" charset="0"/>
                <a:ea typeface="Calibri" panose="020F0502020204030204" pitchFamily="34" charset="0"/>
                <a:cs typeface="Times New Roman" panose="02020603050405020304" pitchFamily="18" charset="0"/>
              </a:rPr>
              <a:t> Givi  </a:t>
            </a:r>
          </a:p>
          <a:p>
            <a:pPr marL="0" marR="0" algn="ctr">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New Methodologic Expertise AHNS Volunteers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Steven Chang, John Cramer, Antoine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Eskander</a:t>
            </a:r>
            <a:r>
              <a:rPr lang="en-US" sz="1800" dirty="0">
                <a:effectLst/>
                <a:latin typeface="Calibri" panose="020F0502020204030204" pitchFamily="34" charset="0"/>
                <a:ea typeface="Calibri" panose="020F0502020204030204" pitchFamily="34" charset="0"/>
                <a:cs typeface="Times New Roman" panose="02020603050405020304" pitchFamily="18" charset="0"/>
              </a:rPr>
              <a:t>, Matthew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Geltzeiler</a:t>
            </a:r>
            <a:r>
              <a:rPr lang="en-US" sz="1800" dirty="0">
                <a:effectLst/>
                <a:latin typeface="Calibri" panose="020F0502020204030204" pitchFamily="34" charset="0"/>
                <a:ea typeface="Calibri" panose="020F0502020204030204" pitchFamily="34" charset="0"/>
                <a:cs typeface="Times New Roman" panose="02020603050405020304" pitchFamily="18" charset="0"/>
              </a:rPr>
              <a:t>, Babak Givi, Zhen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Gooi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Cirian</a:t>
            </a:r>
            <a:r>
              <a:rPr lang="en-US" sz="1800" dirty="0">
                <a:effectLst/>
                <a:latin typeface="Calibri" panose="020F0502020204030204" pitchFamily="34" charset="0"/>
                <a:ea typeface="Calibri" panose="020F0502020204030204" pitchFamily="34" charset="0"/>
                <a:cs typeface="Times New Roman" panose="02020603050405020304" pitchFamily="18" charset="0"/>
              </a:rPr>
              <a:t> Lane, Rosemary Martino Leandro Matos, Aru Panwar, Karthik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Rajasekaran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Alvaro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Sanbria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Kerstin, Stenson, Varun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Vendra</a:t>
            </a:r>
            <a:r>
              <a:rPr lang="en-US" sz="1800" dirty="0">
                <a:effectLst/>
                <a:latin typeface="Calibri" panose="020F0502020204030204" pitchFamily="34" charset="0"/>
                <a:ea typeface="Calibri" panose="020F0502020204030204" pitchFamily="34" charset="0"/>
                <a:cs typeface="Times New Roman" panose="02020603050405020304" pitchFamily="18" charset="0"/>
              </a:rPr>
              <a:t>, Mary Xu, Mark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Zafareo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Roger Chow, Methodologist</a:t>
            </a:r>
          </a:p>
          <a:p>
            <a:pPr marL="0" marR="0" algn="ctr">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Existing Guideline Service Members</a:t>
            </a:r>
          </a:p>
          <a:p>
            <a:pPr marL="0" marR="0" algn="ctr">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Ernest Gomez, Miriam O’Leary, </a:t>
            </a:r>
            <a:r>
              <a:rPr lang="en-US" sz="1800" dirty="0" err="1">
                <a:latin typeface="Calibri" panose="020F0502020204030204" pitchFamily="34" charset="0"/>
                <a:ea typeface="Calibri" panose="020F0502020204030204" pitchFamily="34" charset="0"/>
                <a:cs typeface="Times New Roman" panose="02020603050405020304" pitchFamily="18" charset="0"/>
              </a:rPr>
              <a:t>Ofer</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Azoulay</a:t>
            </a:r>
            <a:r>
              <a:rPr lang="en-US" sz="1800" dirty="0">
                <a:latin typeface="Calibri" panose="020F0502020204030204" pitchFamily="34" charset="0"/>
                <a:ea typeface="Calibri" panose="020F0502020204030204" pitchFamily="34" charset="0"/>
                <a:cs typeface="Times New Roman" panose="02020603050405020304" pitchFamily="18" charset="0"/>
              </a:rPr>
              <a:t>, Raymond Chai, John de Almeida, Nicole Fowler, Tiffany Glazer, Greg </a:t>
            </a:r>
            <a:r>
              <a:rPr lang="en-US" sz="1800" dirty="0" err="1">
                <a:latin typeface="Calibri" panose="020F0502020204030204" pitchFamily="34" charset="0"/>
                <a:ea typeface="Calibri" panose="020F0502020204030204" pitchFamily="34" charset="0"/>
                <a:cs typeface="Times New Roman" panose="02020603050405020304" pitchFamily="18" charset="0"/>
              </a:rPr>
              <a:t>Kempl</a:t>
            </a:r>
            <a:r>
              <a:rPr lang="en-US" sz="1800" dirty="0">
                <a:latin typeface="Calibri" panose="020F0502020204030204" pitchFamily="34" charset="0"/>
                <a:ea typeface="Calibri" panose="020F0502020204030204" pitchFamily="34" charset="0"/>
                <a:cs typeface="Times New Roman" panose="02020603050405020304" pitchFamily="18" charset="0"/>
              </a:rPr>
              <a:t>, Salem </a:t>
            </a:r>
            <a:r>
              <a:rPr lang="en-US" sz="1800" dirty="0" err="1">
                <a:latin typeface="Calibri" panose="020F0502020204030204" pitchFamily="34" charset="0"/>
                <a:ea typeface="Calibri" panose="020F0502020204030204" pitchFamily="34" charset="0"/>
                <a:cs typeface="Times New Roman" panose="02020603050405020304" pitchFamily="18" charset="0"/>
              </a:rPr>
              <a:t>Noureldine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Samip</a:t>
            </a:r>
            <a:r>
              <a:rPr lang="en-US" sz="1800" dirty="0">
                <a:latin typeface="Calibri" panose="020F0502020204030204" pitchFamily="34" charset="0"/>
                <a:ea typeface="Calibri" panose="020F0502020204030204" pitchFamily="34" charset="0"/>
                <a:cs typeface="Times New Roman" panose="02020603050405020304" pitchFamily="18" charset="0"/>
              </a:rPr>
              <a:t> Patel, Guy </a:t>
            </a:r>
            <a:r>
              <a:rPr lang="en-US" sz="1800" dirty="0" err="1">
                <a:latin typeface="Calibri" panose="020F0502020204030204" pitchFamily="34" charset="0"/>
                <a:ea typeface="Calibri" panose="020F0502020204030204" pitchFamily="34" charset="0"/>
                <a:cs typeface="Times New Roman" panose="02020603050405020304" pitchFamily="18" charset="0"/>
              </a:rPr>
              <a:t>Petruzzelli</a:t>
            </a:r>
            <a:r>
              <a:rPr lang="en-US" sz="1800" dirty="0">
                <a:latin typeface="Calibri" panose="020F0502020204030204" pitchFamily="34" charset="0"/>
                <a:ea typeface="Calibri" panose="020F0502020204030204" pitchFamily="34" charset="0"/>
                <a:cs typeface="Times New Roman" panose="02020603050405020304" pitchFamily="18" charset="0"/>
              </a:rPr>
              <a:t>, Scott Roof, Michael Sim</a:t>
            </a:r>
          </a:p>
          <a:p>
            <a:pPr marL="0" marR="0" algn="ctr">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AHNS BSC Admin</a:t>
            </a:r>
          </a:p>
          <a:p>
            <a:pPr marL="0" marR="0" algn="ctr">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Ochun Farlice,  </a:t>
            </a:r>
            <a:r>
              <a:rPr lang="en-US" sz="1800">
                <a:solidFill>
                  <a:srgbClr val="000000"/>
                </a:solidFill>
                <a:effectLst/>
                <a:latin typeface="Calibri" panose="020F0502020204030204" pitchFamily="34" charset="0"/>
                <a:ea typeface="Times New Roman" panose="02020603050405020304" pitchFamily="18" charset="0"/>
              </a:rPr>
              <a:t>Christina Kasendorf</a:t>
            </a:r>
            <a:r>
              <a:rPr lang="en-US" sz="1800" b="1">
                <a:latin typeface="Calibri" panose="020F0502020204030204" pitchFamily="34" charset="0"/>
                <a:ea typeface="Calibri" panose="020F0502020204030204" pitchFamily="34" charset="0"/>
                <a:cs typeface="Times New Roman" panose="02020603050405020304" pitchFamily="18"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92333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BD430-E0CD-90CF-41B2-96587B7786D1}"/>
              </a:ext>
            </a:extLst>
          </p:cNvPr>
          <p:cNvSpPr>
            <a:spLocks noGrp="1"/>
          </p:cNvSpPr>
          <p:nvPr>
            <p:ph type="title"/>
          </p:nvPr>
        </p:nvSpPr>
        <p:spPr/>
        <p:txBody>
          <a:bodyPr/>
          <a:lstStyle/>
          <a:p>
            <a:r>
              <a:rPr lang="en-US" dirty="0"/>
              <a:t>AGAB Process Flow – Narrative Reviews &amp; Position Papers</a:t>
            </a:r>
          </a:p>
        </p:txBody>
      </p:sp>
      <p:pic>
        <p:nvPicPr>
          <p:cNvPr id="3078" name="Picture 6">
            <a:extLst>
              <a:ext uri="{FF2B5EF4-FFF2-40B4-BE49-F238E27FC236}">
                <a16:creationId xmlns:a16="http://schemas.microsoft.com/office/drawing/2014/main" id="{7B950856-08A2-4E0F-CA6D-258B3D879A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9326" y="894901"/>
            <a:ext cx="7169426" cy="59630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55576F9-C846-4CAB-BCE7-B5B62D6B67A2}"/>
              </a:ext>
            </a:extLst>
          </p:cNvPr>
          <p:cNvSpPr txBox="1"/>
          <p:nvPr/>
        </p:nvSpPr>
        <p:spPr>
          <a:xfrm>
            <a:off x="322851" y="2065105"/>
            <a:ext cx="1604927" cy="369332"/>
          </a:xfrm>
          <a:prstGeom prst="rect">
            <a:avLst/>
          </a:prstGeom>
          <a:noFill/>
        </p:spPr>
        <p:txBody>
          <a:bodyPr wrap="none" rtlCol="0">
            <a:spAutoFit/>
          </a:bodyPr>
          <a:lstStyle/>
          <a:p>
            <a:r>
              <a:rPr lang="en-US" dirty="0"/>
              <a:t>AHNS Sections </a:t>
            </a:r>
          </a:p>
        </p:txBody>
      </p:sp>
      <p:sp>
        <p:nvSpPr>
          <p:cNvPr id="4" name="Arrow: Right 3">
            <a:extLst>
              <a:ext uri="{FF2B5EF4-FFF2-40B4-BE49-F238E27FC236}">
                <a16:creationId xmlns:a16="http://schemas.microsoft.com/office/drawing/2014/main" id="{A96A188C-644C-44CC-B117-105DC676E57E}"/>
              </a:ext>
            </a:extLst>
          </p:cNvPr>
          <p:cNvSpPr/>
          <p:nvPr/>
        </p:nvSpPr>
        <p:spPr>
          <a:xfrm>
            <a:off x="1927778" y="2054830"/>
            <a:ext cx="583096" cy="3693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a:extLst>
              <a:ext uri="{FF2B5EF4-FFF2-40B4-BE49-F238E27FC236}">
                <a16:creationId xmlns:a16="http://schemas.microsoft.com/office/drawing/2014/main" id="{CE1BED6D-BBD9-4BAF-9E03-A5B32C49BAA2}"/>
              </a:ext>
            </a:extLst>
          </p:cNvPr>
          <p:cNvSpPr/>
          <p:nvPr/>
        </p:nvSpPr>
        <p:spPr>
          <a:xfrm>
            <a:off x="3883631" y="5373384"/>
            <a:ext cx="138701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 name="Straight Arrow Connector 6">
            <a:extLst>
              <a:ext uri="{FF2B5EF4-FFF2-40B4-BE49-F238E27FC236}">
                <a16:creationId xmlns:a16="http://schemas.microsoft.com/office/drawing/2014/main" id="{8C64551D-0103-45F5-9821-CF3F3A244E5A}"/>
              </a:ext>
            </a:extLst>
          </p:cNvPr>
          <p:cNvCxnSpPr>
            <a:cxnSpLocks/>
          </p:cNvCxnSpPr>
          <p:nvPr/>
        </p:nvCxnSpPr>
        <p:spPr>
          <a:xfrm>
            <a:off x="4577137" y="5373384"/>
            <a:ext cx="2722949" cy="6143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ACB239A-198D-4BFA-BFE9-E5B8EC550A7E}"/>
              </a:ext>
            </a:extLst>
          </p:cNvPr>
          <p:cNvSpPr txBox="1"/>
          <p:nvPr/>
        </p:nvSpPr>
        <p:spPr>
          <a:xfrm>
            <a:off x="4954784" y="3984529"/>
            <a:ext cx="2711961" cy="369332"/>
          </a:xfrm>
          <a:prstGeom prst="rect">
            <a:avLst/>
          </a:prstGeom>
          <a:noFill/>
        </p:spPr>
        <p:txBody>
          <a:bodyPr wrap="none" rtlCol="0">
            <a:spAutoFit/>
          </a:bodyPr>
          <a:lstStyle/>
          <a:p>
            <a:r>
              <a:rPr lang="en-US" dirty="0"/>
              <a:t>Back to the AHNS Sections </a:t>
            </a:r>
          </a:p>
        </p:txBody>
      </p:sp>
      <p:sp>
        <p:nvSpPr>
          <p:cNvPr id="13" name="Oval 12">
            <a:extLst>
              <a:ext uri="{FF2B5EF4-FFF2-40B4-BE49-F238E27FC236}">
                <a16:creationId xmlns:a16="http://schemas.microsoft.com/office/drawing/2014/main" id="{6CC2F5B2-9ACC-4146-BE1B-FB69BCE72611}"/>
              </a:ext>
            </a:extLst>
          </p:cNvPr>
          <p:cNvSpPr/>
          <p:nvPr/>
        </p:nvSpPr>
        <p:spPr>
          <a:xfrm>
            <a:off x="4693652" y="3852808"/>
            <a:ext cx="3031481" cy="730602"/>
          </a:xfrm>
          <a:prstGeom prst="ellipse">
            <a:avLst/>
          </a:prstGeom>
          <a:solidFill>
            <a:srgbClr val="FFFF00">
              <a:alpha val="24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TextBox 5">
            <a:extLst>
              <a:ext uri="{FF2B5EF4-FFF2-40B4-BE49-F238E27FC236}">
                <a16:creationId xmlns:a16="http://schemas.microsoft.com/office/drawing/2014/main" id="{EE01F1FF-DEF4-BBB3-E81D-FEA3C8B342F7}"/>
              </a:ext>
            </a:extLst>
          </p:cNvPr>
          <p:cNvSpPr txBox="1"/>
          <p:nvPr/>
        </p:nvSpPr>
        <p:spPr>
          <a:xfrm>
            <a:off x="102883" y="2434437"/>
            <a:ext cx="2447096" cy="2062103"/>
          </a:xfrm>
          <a:prstGeom prst="rect">
            <a:avLst/>
          </a:prstGeom>
          <a:solidFill>
            <a:srgbClr val="FFFF00"/>
          </a:solidFill>
        </p:spPr>
        <p:txBody>
          <a:bodyPr wrap="square" rtlCol="0">
            <a:spAutoFit/>
          </a:bodyPr>
          <a:lstStyle/>
          <a:p>
            <a:r>
              <a:rPr lang="en-US" sz="1600" u="sng" dirty="0">
                <a:solidFill>
                  <a:srgbClr val="FF0000"/>
                </a:solidFill>
                <a:highlight>
                  <a:srgbClr val="FFFF00"/>
                </a:highlight>
              </a:rPr>
              <a:t>NR or PS Submission:</a:t>
            </a:r>
          </a:p>
          <a:p>
            <a:r>
              <a:rPr lang="en-US" sz="1600" dirty="0">
                <a:solidFill>
                  <a:srgbClr val="FF0000"/>
                </a:solidFill>
                <a:highlight>
                  <a:srgbClr val="FFFF00"/>
                </a:highlight>
              </a:rPr>
              <a:t>      - One page -</a:t>
            </a:r>
          </a:p>
          <a:p>
            <a:pPr marL="285750" indent="-285750">
              <a:buFont typeface="Wingdings" panose="05000000000000000000" pitchFamily="2" charset="2"/>
              <a:buChar char="ü"/>
            </a:pPr>
            <a:r>
              <a:rPr lang="en-US" sz="1600" dirty="0">
                <a:solidFill>
                  <a:srgbClr val="FF0000"/>
                </a:solidFill>
                <a:highlight>
                  <a:srgbClr val="FFFF00"/>
                </a:highlight>
              </a:rPr>
              <a:t>Title</a:t>
            </a:r>
          </a:p>
          <a:p>
            <a:pPr marL="285750" indent="-285750">
              <a:buFont typeface="Wingdings" panose="05000000000000000000" pitchFamily="2" charset="2"/>
              <a:buChar char="ü"/>
            </a:pPr>
            <a:r>
              <a:rPr lang="en-US" sz="1600" dirty="0">
                <a:solidFill>
                  <a:srgbClr val="FF0000"/>
                </a:solidFill>
                <a:highlight>
                  <a:srgbClr val="FFFF00"/>
                </a:highlight>
              </a:rPr>
              <a:t>Author panel</a:t>
            </a:r>
          </a:p>
          <a:p>
            <a:pPr marL="285750" indent="-285750">
              <a:buFont typeface="Wingdings" panose="05000000000000000000" pitchFamily="2" charset="2"/>
              <a:buChar char="ü"/>
            </a:pPr>
            <a:r>
              <a:rPr lang="en-US" sz="1600" dirty="0">
                <a:solidFill>
                  <a:srgbClr val="FF0000"/>
                </a:solidFill>
                <a:highlight>
                  <a:srgbClr val="FFFF00"/>
                </a:highlight>
              </a:rPr>
              <a:t>Outline</a:t>
            </a:r>
          </a:p>
          <a:p>
            <a:r>
              <a:rPr lang="en-US" sz="1600" dirty="0">
                <a:solidFill>
                  <a:srgbClr val="FF0000"/>
                </a:solidFill>
                <a:highlight>
                  <a:srgbClr val="FFFF00"/>
                </a:highlight>
              </a:rPr>
              <a:t>Comes from the Sectional </a:t>
            </a:r>
          </a:p>
          <a:p>
            <a:r>
              <a:rPr lang="en-US" sz="1600" dirty="0">
                <a:solidFill>
                  <a:srgbClr val="FF0000"/>
                </a:solidFill>
                <a:highlight>
                  <a:srgbClr val="FFFF00"/>
                </a:highlight>
              </a:rPr>
              <a:t>leadership with their approval </a:t>
            </a:r>
          </a:p>
        </p:txBody>
      </p:sp>
      <p:sp>
        <p:nvSpPr>
          <p:cNvPr id="8" name="TextBox 7">
            <a:extLst>
              <a:ext uri="{FF2B5EF4-FFF2-40B4-BE49-F238E27FC236}">
                <a16:creationId xmlns:a16="http://schemas.microsoft.com/office/drawing/2014/main" id="{A52F0847-3A5A-3F72-1914-C7E2927D607F}"/>
              </a:ext>
            </a:extLst>
          </p:cNvPr>
          <p:cNvSpPr txBox="1"/>
          <p:nvPr/>
        </p:nvSpPr>
        <p:spPr>
          <a:xfrm>
            <a:off x="9611551" y="5326015"/>
            <a:ext cx="2447096" cy="1323439"/>
          </a:xfrm>
          <a:prstGeom prst="rect">
            <a:avLst/>
          </a:prstGeom>
          <a:solidFill>
            <a:srgbClr val="FFFF00"/>
          </a:solidFill>
        </p:spPr>
        <p:txBody>
          <a:bodyPr wrap="square" rtlCol="0">
            <a:spAutoFit/>
          </a:bodyPr>
          <a:lstStyle/>
          <a:p>
            <a:r>
              <a:rPr lang="en-US" sz="1600" dirty="0">
                <a:solidFill>
                  <a:srgbClr val="FF0000"/>
                </a:solidFill>
                <a:highlight>
                  <a:srgbClr val="FFFF00"/>
                </a:highlight>
              </a:rPr>
              <a:t>After AHHS approval THEN submitted for separate independent journal </a:t>
            </a:r>
          </a:p>
          <a:p>
            <a:r>
              <a:rPr lang="en-US" sz="1600" dirty="0">
                <a:solidFill>
                  <a:srgbClr val="FF0000"/>
                </a:solidFill>
                <a:highlight>
                  <a:srgbClr val="FFFF00"/>
                </a:highlight>
              </a:rPr>
              <a:t>PEER REVIEW (JAMAOTO, Head and Neck)</a:t>
            </a:r>
          </a:p>
        </p:txBody>
      </p:sp>
      <p:sp>
        <p:nvSpPr>
          <p:cNvPr id="9" name="Arrow: Right 8">
            <a:extLst>
              <a:ext uri="{FF2B5EF4-FFF2-40B4-BE49-F238E27FC236}">
                <a16:creationId xmlns:a16="http://schemas.microsoft.com/office/drawing/2014/main" id="{CCEDD6E6-EC8F-6963-D9DC-5123B8D433A6}"/>
              </a:ext>
            </a:extLst>
          </p:cNvPr>
          <p:cNvSpPr/>
          <p:nvPr/>
        </p:nvSpPr>
        <p:spPr>
          <a:xfrm>
            <a:off x="8805656" y="5778433"/>
            <a:ext cx="583096" cy="3693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22818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7D26-CBC8-9496-36A0-278ADB4EFDC9}"/>
              </a:ext>
            </a:extLst>
          </p:cNvPr>
          <p:cNvSpPr>
            <a:spLocks noGrp="1"/>
          </p:cNvSpPr>
          <p:nvPr>
            <p:ph type="title"/>
          </p:nvPr>
        </p:nvSpPr>
        <p:spPr>
          <a:xfrm>
            <a:off x="644525" y="318392"/>
            <a:ext cx="10902950" cy="956516"/>
          </a:xfrm>
        </p:spPr>
        <p:txBody>
          <a:bodyPr/>
          <a:lstStyle/>
          <a:p>
            <a:pPr algn="ctr"/>
            <a:r>
              <a:rPr lang="en-US" dirty="0"/>
              <a:t>AGAB Process Flow – CCS and CPG </a:t>
            </a:r>
            <a:br>
              <a:rPr lang="en-US" dirty="0"/>
            </a:br>
            <a:r>
              <a:rPr lang="en-US" sz="2000" dirty="0"/>
              <a:t>N=1 paper/2 </a:t>
            </a:r>
            <a:r>
              <a:rPr lang="en-US" sz="2000" dirty="0" err="1"/>
              <a:t>yrs</a:t>
            </a:r>
            <a:endParaRPr lang="en-US" dirty="0"/>
          </a:p>
        </p:txBody>
      </p:sp>
      <p:pic>
        <p:nvPicPr>
          <p:cNvPr id="1028" name="Picture 4">
            <a:extLst>
              <a:ext uri="{FF2B5EF4-FFF2-40B4-BE49-F238E27FC236}">
                <a16:creationId xmlns:a16="http://schemas.microsoft.com/office/drawing/2014/main" id="{FFCECE9F-4202-39AE-C81F-D83F3BA8A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34" y="1138807"/>
            <a:ext cx="6413086" cy="56264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BA0ACA-0812-4EB7-B439-337680505452}"/>
              </a:ext>
            </a:extLst>
          </p:cNvPr>
          <p:cNvSpPr txBox="1"/>
          <p:nvPr/>
        </p:nvSpPr>
        <p:spPr>
          <a:xfrm>
            <a:off x="415317" y="2208134"/>
            <a:ext cx="1604927" cy="369332"/>
          </a:xfrm>
          <a:prstGeom prst="rect">
            <a:avLst/>
          </a:prstGeom>
          <a:noFill/>
        </p:spPr>
        <p:txBody>
          <a:bodyPr wrap="none" rtlCol="0">
            <a:spAutoFit/>
          </a:bodyPr>
          <a:lstStyle/>
          <a:p>
            <a:r>
              <a:rPr lang="en-US" dirty="0"/>
              <a:t>AHNS Sections </a:t>
            </a:r>
          </a:p>
        </p:txBody>
      </p:sp>
      <p:sp>
        <p:nvSpPr>
          <p:cNvPr id="5" name="Arrow: Right 4">
            <a:extLst>
              <a:ext uri="{FF2B5EF4-FFF2-40B4-BE49-F238E27FC236}">
                <a16:creationId xmlns:a16="http://schemas.microsoft.com/office/drawing/2014/main" id="{646FF2D4-C2D9-44EF-8347-C8D8037C23FA}"/>
              </a:ext>
            </a:extLst>
          </p:cNvPr>
          <p:cNvSpPr/>
          <p:nvPr/>
        </p:nvSpPr>
        <p:spPr>
          <a:xfrm>
            <a:off x="2231987" y="2208134"/>
            <a:ext cx="583096" cy="3693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a:extLst>
              <a:ext uri="{FF2B5EF4-FFF2-40B4-BE49-F238E27FC236}">
                <a16:creationId xmlns:a16="http://schemas.microsoft.com/office/drawing/2014/main" id="{318D18E9-26B8-4431-B264-4087D98C2851}"/>
              </a:ext>
            </a:extLst>
          </p:cNvPr>
          <p:cNvSpPr txBox="1"/>
          <p:nvPr/>
        </p:nvSpPr>
        <p:spPr>
          <a:xfrm>
            <a:off x="5002687" y="3628855"/>
            <a:ext cx="2609432" cy="646331"/>
          </a:xfrm>
          <a:prstGeom prst="rect">
            <a:avLst/>
          </a:prstGeom>
          <a:noFill/>
        </p:spPr>
        <p:txBody>
          <a:bodyPr wrap="none" rtlCol="0">
            <a:spAutoFit/>
          </a:bodyPr>
          <a:lstStyle/>
          <a:p>
            <a:pPr algn="ctr"/>
            <a:r>
              <a:rPr lang="en-US" dirty="0"/>
              <a:t>CCS/CPG AGAB Subgroup </a:t>
            </a:r>
          </a:p>
          <a:p>
            <a:pPr algn="ctr"/>
            <a:r>
              <a:rPr lang="en-US" dirty="0"/>
              <a:t>with Section input </a:t>
            </a:r>
          </a:p>
        </p:txBody>
      </p:sp>
      <p:sp>
        <p:nvSpPr>
          <p:cNvPr id="3" name="Oval 2">
            <a:extLst>
              <a:ext uri="{FF2B5EF4-FFF2-40B4-BE49-F238E27FC236}">
                <a16:creationId xmlns:a16="http://schemas.microsoft.com/office/drawing/2014/main" id="{B594DA51-CFD0-428E-85F6-80A289099DAB}"/>
              </a:ext>
            </a:extLst>
          </p:cNvPr>
          <p:cNvSpPr/>
          <p:nvPr/>
        </p:nvSpPr>
        <p:spPr>
          <a:xfrm>
            <a:off x="4652556" y="3535059"/>
            <a:ext cx="3031481" cy="730602"/>
          </a:xfrm>
          <a:prstGeom prst="ellipse">
            <a:avLst/>
          </a:prstGeom>
          <a:solidFill>
            <a:srgbClr val="FFFF00">
              <a:alpha val="24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25913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6B181-CCB5-C269-1D64-8C648F95A0D4}"/>
              </a:ext>
            </a:extLst>
          </p:cNvPr>
          <p:cNvSpPr>
            <a:spLocks noGrp="1"/>
          </p:cNvSpPr>
          <p:nvPr>
            <p:ph type="title"/>
          </p:nvPr>
        </p:nvSpPr>
        <p:spPr/>
        <p:txBody>
          <a:bodyPr/>
          <a:lstStyle/>
          <a:p>
            <a:r>
              <a:rPr lang="en-US" dirty="0"/>
              <a:t>AAES: recent guidelines</a:t>
            </a:r>
          </a:p>
        </p:txBody>
      </p:sp>
      <p:sp>
        <p:nvSpPr>
          <p:cNvPr id="3" name="Content Placeholder 2">
            <a:extLst>
              <a:ext uri="{FF2B5EF4-FFF2-40B4-BE49-F238E27FC236}">
                <a16:creationId xmlns:a16="http://schemas.microsoft.com/office/drawing/2014/main" id="{558BC6A3-841F-E8DB-7019-621E5843BA77}"/>
              </a:ext>
            </a:extLst>
          </p:cNvPr>
          <p:cNvSpPr>
            <a:spLocks noGrp="1"/>
          </p:cNvSpPr>
          <p:nvPr>
            <p:ph idx="1"/>
          </p:nvPr>
        </p:nvSpPr>
        <p:spPr/>
        <p:txBody>
          <a:bodyPr/>
          <a:lstStyle/>
          <a:p>
            <a:r>
              <a:rPr lang="en-US" dirty="0"/>
              <a:t>2022: </a:t>
            </a:r>
            <a:r>
              <a:rPr lang="en-US" i="0" dirty="0">
                <a:solidFill>
                  <a:srgbClr val="212121"/>
                </a:solidFill>
                <a:effectLst/>
              </a:rPr>
              <a:t>The American Association of Endocrine Surgeons Guidelines for the Definitive Surgical Management of Secondary and Tertiary Renal Hyperparathyroidism</a:t>
            </a:r>
            <a:endParaRPr lang="en-US" dirty="0"/>
          </a:p>
          <a:p>
            <a:endParaRPr lang="en-US" dirty="0"/>
          </a:p>
          <a:p>
            <a:r>
              <a:rPr lang="en-US" dirty="0"/>
              <a:t>2020: </a:t>
            </a:r>
            <a:r>
              <a:rPr lang="en-US" b="0" i="0" dirty="0">
                <a:solidFill>
                  <a:srgbClr val="000000"/>
                </a:solidFill>
                <a:effectLst/>
              </a:rPr>
              <a:t>The American Association of Endocrine Surgeons Guidelines for the Definitive Surgical Management of Thyroid Disease in Adults</a:t>
            </a:r>
          </a:p>
          <a:p>
            <a:endParaRPr lang="en-US" dirty="0"/>
          </a:p>
          <a:p>
            <a:r>
              <a:rPr lang="en-US" dirty="0"/>
              <a:t>2016: </a:t>
            </a:r>
            <a:r>
              <a:rPr lang="en-US" i="0" dirty="0">
                <a:solidFill>
                  <a:srgbClr val="333333"/>
                </a:solidFill>
                <a:effectLst/>
              </a:rPr>
              <a:t>The American Association of Endocrine Surgeons Guidelines for Definitive Management of Primary Hyperparathyroidism</a:t>
            </a:r>
          </a:p>
          <a:p>
            <a:endParaRPr lang="en-US" dirty="0">
              <a:solidFill>
                <a:srgbClr val="333333"/>
              </a:solidFill>
            </a:endParaRPr>
          </a:p>
          <a:p>
            <a:r>
              <a:rPr lang="en-US" i="0" dirty="0">
                <a:effectLst/>
              </a:rPr>
              <a:t>2009: AACE/AAES Medical Guidelines for the Management of Adrenal Incidentalomas</a:t>
            </a:r>
          </a:p>
          <a:p>
            <a:endParaRPr lang="en-US" dirty="0"/>
          </a:p>
        </p:txBody>
      </p:sp>
    </p:spTree>
    <p:extLst>
      <p:ext uri="{BB962C8B-B14F-4D97-AF65-F5344CB8AC3E}">
        <p14:creationId xmlns:p14="http://schemas.microsoft.com/office/powerpoint/2010/main" val="1859275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C523DD-6368-F239-C1E9-4E53197910AD}"/>
              </a:ext>
            </a:extLst>
          </p:cNvPr>
          <p:cNvSpPr/>
          <p:nvPr/>
        </p:nvSpPr>
        <p:spPr>
          <a:xfrm>
            <a:off x="433944" y="586724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54FA5114-766D-480C-89B6-4810213275AF}"/>
              </a:ext>
            </a:extLst>
          </p:cNvPr>
          <p:cNvSpPr>
            <a:spLocks noGrp="1"/>
          </p:cNvSpPr>
          <p:nvPr>
            <p:ph type="title"/>
          </p:nvPr>
        </p:nvSpPr>
        <p:spPr>
          <a:xfrm>
            <a:off x="891144" y="209352"/>
            <a:ext cx="10902950" cy="956516"/>
          </a:xfrm>
        </p:spPr>
        <p:txBody>
          <a:bodyPr/>
          <a:lstStyle/>
          <a:p>
            <a:r>
              <a:rPr lang="en-US" dirty="0"/>
              <a:t>Deliverables and Timeline for AHNS first CPG/CSS</a:t>
            </a:r>
          </a:p>
        </p:txBody>
      </p:sp>
      <p:sp>
        <p:nvSpPr>
          <p:cNvPr id="3" name="Content Placeholder 2">
            <a:extLst>
              <a:ext uri="{FF2B5EF4-FFF2-40B4-BE49-F238E27FC236}">
                <a16:creationId xmlns:a16="http://schemas.microsoft.com/office/drawing/2014/main" id="{589759D3-BCC0-4F6B-A8ED-214ADA8ACF7A}"/>
              </a:ext>
            </a:extLst>
          </p:cNvPr>
          <p:cNvSpPr>
            <a:spLocks noGrp="1"/>
          </p:cNvSpPr>
          <p:nvPr>
            <p:ph idx="1"/>
          </p:nvPr>
        </p:nvSpPr>
        <p:spPr>
          <a:xfrm>
            <a:off x="567964" y="990760"/>
            <a:ext cx="11396188" cy="4756008"/>
          </a:xfrm>
        </p:spPr>
        <p:txBody>
          <a:bodyPr/>
          <a:lstStyle/>
          <a:p>
            <a:pPr marL="285750" indent="-285750">
              <a:buFont typeface="Wingdings" panose="05000000000000000000" pitchFamily="2" charset="2"/>
              <a:buChar char="ü"/>
            </a:pPr>
            <a:r>
              <a:rPr lang="en-CA"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single centralized body for all white per activity -- AGAB </a:t>
            </a:r>
          </a:p>
          <a:p>
            <a:pPr marL="285750" indent="-285750">
              <a:buFont typeface="Wingdings" panose="05000000000000000000" pitchFamily="2" charset="2"/>
              <a:buChar char="ü"/>
            </a:pPr>
            <a:r>
              <a:rPr lang="en-CA"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AGAB with appropriate manpower/woman power and budget (for CSS/CPG)</a:t>
            </a:r>
          </a:p>
          <a:p>
            <a:pPr marL="285750" indent="-285750">
              <a:buFont typeface="Wingdings" panose="05000000000000000000" pitchFamily="2" charset="2"/>
              <a:buChar char="ü"/>
            </a:pPr>
            <a:r>
              <a:rPr lang="en-CA"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Expected increase volume of AHNS  Narrative Reviews and Position Papers and first true AHNS CPG within the 2yrs</a:t>
            </a:r>
          </a:p>
          <a:p>
            <a:pPr algn="ctr"/>
            <a:r>
              <a:rPr lang="en-CA"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marL="285750" indent="-285750">
              <a:buFont typeface="Wingdings" panose="05000000000000000000" pitchFamily="2" charset="2"/>
              <a:buChar char="ü"/>
            </a:pPr>
            <a:r>
              <a:rPr lang="en-CA"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AHNS guidelines Townhall October to January.</a:t>
            </a:r>
          </a:p>
          <a:p>
            <a:pPr marL="285750" indent="-285750">
              <a:buFont typeface="Wingdings" panose="05000000000000000000" pitchFamily="2" charset="2"/>
              <a:buChar char="ü"/>
            </a:pPr>
            <a:r>
              <a:rPr lang="en-CA"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Preliminary deadline for submission from sections of CPG/CSS applications April.  Topic selected for first AHNS CPG announces at COSM May 2024</a:t>
            </a:r>
          </a:p>
          <a:p>
            <a:pPr algn="ctr"/>
            <a:endPar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CA" sz="1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are off to the races !!!</a:t>
            </a:r>
          </a:p>
          <a:p>
            <a:pPr algn="ctr"/>
            <a:r>
              <a:rPr lang="en-CA" sz="1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are here for you 24/7, 365 </a:t>
            </a:r>
          </a:p>
          <a:p>
            <a:pPr algn="ctr"/>
            <a:endPar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CA"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CA"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CA"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CA"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CA"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CA"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CA"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Baran Sumer                    </a:t>
            </a: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Greg Farwell                       </a:t>
            </a:r>
            <a:r>
              <a:rPr lang="en-CA"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G</a:t>
            </a: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 </a:t>
            </a:r>
            <a:r>
              <a:rPr lang="en-CA"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R</a:t>
            </a: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andolph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pic>
        <p:nvPicPr>
          <p:cNvPr id="1028" name="Picture 4" descr="Translational Nanomedicine and Drug Delivery: Biomedical Engineering  Graduate Program - UT Southwestern, Dallas, TX">
            <a:extLst>
              <a:ext uri="{FF2B5EF4-FFF2-40B4-BE49-F238E27FC236}">
                <a16:creationId xmlns:a16="http://schemas.microsoft.com/office/drawing/2014/main" id="{F8C349D0-3F8C-D46B-902A-1A06D180F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098" y="4209418"/>
            <a:ext cx="1306518" cy="13065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 Gregory Farwell, MD, FACS profile | PennMedicine.org">
            <a:extLst>
              <a:ext uri="{FF2B5EF4-FFF2-40B4-BE49-F238E27FC236}">
                <a16:creationId xmlns:a16="http://schemas.microsoft.com/office/drawing/2014/main" id="{2D9C25D0-2361-D477-3143-1FB52E3FC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865" y="3991558"/>
            <a:ext cx="1158270" cy="15523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egory W. Randolph, MD, FACS, FACE | Mass. Eye and Ear">
            <a:extLst>
              <a:ext uri="{FF2B5EF4-FFF2-40B4-BE49-F238E27FC236}">
                <a16:creationId xmlns:a16="http://schemas.microsoft.com/office/drawing/2014/main" id="{2F5A2E6A-12A6-0260-D68F-062F8FFD3C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8745" y="4237361"/>
            <a:ext cx="945246" cy="13065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C759F5-A0F1-D23C-983D-CC7BBD9CB210}"/>
              </a:ext>
            </a:extLst>
          </p:cNvPr>
          <p:cNvSpPr txBox="1"/>
          <p:nvPr/>
        </p:nvSpPr>
        <p:spPr>
          <a:xfrm>
            <a:off x="459040" y="6211669"/>
            <a:ext cx="11273920" cy="646331"/>
          </a:xfrm>
          <a:prstGeom prst="rect">
            <a:avLst/>
          </a:prstGeom>
          <a:noFill/>
        </p:spPr>
        <p:txBody>
          <a:bodyPr wrap="none" rtlCol="0">
            <a:spAutoFit/>
          </a:bodyPr>
          <a:lstStyle/>
          <a:p>
            <a:r>
              <a:rPr lang="en-US" dirty="0">
                <a:hlinkClick r:id="rId5"/>
              </a:rPr>
              <a:t>Baran.Sumer@UTSouthwestern.edu</a:t>
            </a:r>
            <a:r>
              <a:rPr lang="en-US" dirty="0"/>
              <a:t>; </a:t>
            </a:r>
            <a:r>
              <a:rPr lang="en-US" dirty="0">
                <a:hlinkClick r:id="rId6"/>
              </a:rPr>
              <a:t>Greg.Farwell@Pennmedicine.upenn.edu</a:t>
            </a:r>
            <a:r>
              <a:rPr lang="en-US" dirty="0"/>
              <a:t>; </a:t>
            </a:r>
            <a:r>
              <a:rPr lang="en-US" dirty="0">
                <a:hlinkClick r:id="rId7"/>
              </a:rPr>
              <a:t>Gregory_Randolph@meei.Harvard.edu</a:t>
            </a:r>
            <a:endParaRPr lang="en-US" dirty="0"/>
          </a:p>
          <a:p>
            <a:endParaRPr lang="en-US" dirty="0"/>
          </a:p>
        </p:txBody>
      </p:sp>
    </p:spTree>
    <p:extLst>
      <p:ext uri="{BB962C8B-B14F-4D97-AF65-F5344CB8AC3E}">
        <p14:creationId xmlns:p14="http://schemas.microsoft.com/office/powerpoint/2010/main" val="1677960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4D206-B3E7-0D0B-B156-41FDBB794353}"/>
              </a:ext>
            </a:extLst>
          </p:cNvPr>
          <p:cNvSpPr>
            <a:spLocks noGrp="1"/>
          </p:cNvSpPr>
          <p:nvPr>
            <p:ph type="title"/>
          </p:nvPr>
        </p:nvSpPr>
        <p:spPr/>
        <p:txBody>
          <a:bodyPr/>
          <a:lstStyle/>
          <a:p>
            <a:r>
              <a:rPr lang="en-US" b="0" i="0" dirty="0">
                <a:solidFill>
                  <a:srgbClr val="333333"/>
                </a:solidFill>
                <a:effectLst/>
                <a:latin typeface="Lato" panose="020F0502020204030203" pitchFamily="34" charset="0"/>
              </a:rPr>
              <a:t>AHNS Reconstructive Head &amp; Neck Surgery</a:t>
            </a:r>
            <a:br>
              <a:rPr lang="en-US" b="0" i="0" dirty="0">
                <a:solidFill>
                  <a:srgbClr val="333333"/>
                </a:solidFill>
                <a:effectLst/>
                <a:latin typeface="Lato" panose="020F0502020204030203" pitchFamily="34" charset="0"/>
              </a:rPr>
            </a:br>
            <a:endParaRPr lang="en-US" dirty="0"/>
          </a:p>
        </p:txBody>
      </p:sp>
      <p:sp>
        <p:nvSpPr>
          <p:cNvPr id="4" name="Text Placeholder 3">
            <a:extLst>
              <a:ext uri="{FF2B5EF4-FFF2-40B4-BE49-F238E27FC236}">
                <a16:creationId xmlns:a16="http://schemas.microsoft.com/office/drawing/2014/main" id="{63ED0AD7-06DE-9474-50F6-B935AD34AD7E}"/>
              </a:ext>
            </a:extLst>
          </p:cNvPr>
          <p:cNvSpPr>
            <a:spLocks noGrp="1"/>
          </p:cNvSpPr>
          <p:nvPr>
            <p:ph type="body" sz="quarter" idx="14"/>
          </p:nvPr>
        </p:nvSpPr>
        <p:spPr/>
        <p:txBody>
          <a:bodyPr/>
          <a:lstStyle/>
          <a:p>
            <a:endParaRPr lang="en-US" dirty="0"/>
          </a:p>
        </p:txBody>
      </p:sp>
      <p:pic>
        <p:nvPicPr>
          <p:cNvPr id="2050" name="Picture 2" descr="Jeremy D. Richmon, MD | Harvard Medical School Department of Otolaryngology">
            <a:extLst>
              <a:ext uri="{FF2B5EF4-FFF2-40B4-BE49-F238E27FC236}">
                <a16:creationId xmlns:a16="http://schemas.microsoft.com/office/drawing/2014/main" id="{DC0D66B4-37CC-A674-6C05-BA937C669D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5003" y="1846923"/>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tthew O Old, MD | Otolaryngology Specialist at the OSUCCC – James">
            <a:extLst>
              <a:ext uri="{FF2B5EF4-FFF2-40B4-BE49-F238E27FC236}">
                <a16:creationId xmlns:a16="http://schemas.microsoft.com/office/drawing/2014/main" id="{58F83BFD-0EC1-1208-C752-A6C9A36E5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936" y="184692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FABD38-CFA2-BD69-AACB-44A1F6A77FCA}"/>
              </a:ext>
            </a:extLst>
          </p:cNvPr>
          <p:cNvSpPr txBox="1"/>
          <p:nvPr/>
        </p:nvSpPr>
        <p:spPr>
          <a:xfrm>
            <a:off x="2568221" y="4308955"/>
            <a:ext cx="1729063" cy="369332"/>
          </a:xfrm>
          <a:prstGeom prst="rect">
            <a:avLst/>
          </a:prstGeom>
          <a:noFill/>
        </p:spPr>
        <p:txBody>
          <a:bodyPr wrap="none" rtlCol="0">
            <a:spAutoFit/>
          </a:bodyPr>
          <a:lstStyle/>
          <a:p>
            <a:r>
              <a:rPr lang="en-US" dirty="0"/>
              <a:t>Jeremy Richmon</a:t>
            </a:r>
          </a:p>
        </p:txBody>
      </p:sp>
      <p:sp>
        <p:nvSpPr>
          <p:cNvPr id="6" name="TextBox 5">
            <a:extLst>
              <a:ext uri="{FF2B5EF4-FFF2-40B4-BE49-F238E27FC236}">
                <a16:creationId xmlns:a16="http://schemas.microsoft.com/office/drawing/2014/main" id="{53999BB4-CB4E-0D88-37C4-0B7DE317FCB5}"/>
              </a:ext>
            </a:extLst>
          </p:cNvPr>
          <p:cNvSpPr txBox="1"/>
          <p:nvPr/>
        </p:nvSpPr>
        <p:spPr>
          <a:xfrm>
            <a:off x="6986760" y="4266202"/>
            <a:ext cx="1422056" cy="369332"/>
          </a:xfrm>
          <a:prstGeom prst="rect">
            <a:avLst/>
          </a:prstGeom>
          <a:noFill/>
        </p:spPr>
        <p:txBody>
          <a:bodyPr wrap="none" rtlCol="0">
            <a:spAutoFit/>
          </a:bodyPr>
          <a:lstStyle/>
          <a:p>
            <a:r>
              <a:rPr lang="en-US" dirty="0"/>
              <a:t>Matthew Old</a:t>
            </a:r>
          </a:p>
        </p:txBody>
      </p:sp>
      <p:pic>
        <p:nvPicPr>
          <p:cNvPr id="3" name="Picture 6" descr="AHNS - American Head and Neck Society - Head and Neck Cancer Research &amp;  Education">
            <a:extLst>
              <a:ext uri="{FF2B5EF4-FFF2-40B4-BE49-F238E27FC236}">
                <a16:creationId xmlns:a16="http://schemas.microsoft.com/office/drawing/2014/main" id="{9F9E7B71-AB9F-A82A-CD80-D1C90898BD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0959" y="132423"/>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066E1C2-6A21-1F3F-A680-DBC6D292AB94}"/>
              </a:ext>
            </a:extLst>
          </p:cNvPr>
          <p:cNvSpPr txBox="1"/>
          <p:nvPr/>
        </p:nvSpPr>
        <p:spPr>
          <a:xfrm>
            <a:off x="3076575" y="5104661"/>
            <a:ext cx="5248873" cy="646331"/>
          </a:xfrm>
          <a:prstGeom prst="rect">
            <a:avLst/>
          </a:prstGeom>
          <a:noFill/>
        </p:spPr>
        <p:txBody>
          <a:bodyPr wrap="none" rtlCol="0">
            <a:spAutoFit/>
          </a:bodyPr>
          <a:lstStyle/>
          <a:p>
            <a:r>
              <a:rPr lang="en-US" sz="3600" dirty="0"/>
              <a:t>Thanks and now …Q and A </a:t>
            </a:r>
          </a:p>
        </p:txBody>
      </p:sp>
    </p:spTree>
    <p:extLst>
      <p:ext uri="{BB962C8B-B14F-4D97-AF65-F5344CB8AC3E}">
        <p14:creationId xmlns:p14="http://schemas.microsoft.com/office/powerpoint/2010/main" val="1424645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35DF-1BF6-1E1C-EF58-2D5B778A9356}"/>
              </a:ext>
            </a:extLst>
          </p:cNvPr>
          <p:cNvSpPr>
            <a:spLocks noGrp="1"/>
          </p:cNvSpPr>
          <p:nvPr>
            <p:ph type="title"/>
          </p:nvPr>
        </p:nvSpPr>
        <p:spPr/>
        <p:txBody>
          <a:bodyPr/>
          <a:lstStyle/>
          <a:p>
            <a:r>
              <a:rPr lang="en-US" dirty="0"/>
              <a:t>American Association of Oral and Maxillofacial Surgeons (AAOMS)</a:t>
            </a:r>
          </a:p>
        </p:txBody>
      </p:sp>
      <p:sp>
        <p:nvSpPr>
          <p:cNvPr id="3" name="Content Placeholder 2">
            <a:extLst>
              <a:ext uri="{FF2B5EF4-FFF2-40B4-BE49-F238E27FC236}">
                <a16:creationId xmlns:a16="http://schemas.microsoft.com/office/drawing/2014/main" id="{08ACCA93-28DE-AB08-B088-86AF7BE2DE46}"/>
              </a:ext>
            </a:extLst>
          </p:cNvPr>
          <p:cNvSpPr>
            <a:spLocks noGrp="1"/>
          </p:cNvSpPr>
          <p:nvPr>
            <p:ph idx="1"/>
          </p:nvPr>
        </p:nvSpPr>
        <p:spPr/>
        <p:txBody>
          <a:bodyPr/>
          <a:lstStyle/>
          <a:p>
            <a:r>
              <a:rPr lang="en-US" dirty="0"/>
              <a:t>Total membership = </a:t>
            </a:r>
            <a:r>
              <a:rPr lang="en-US" dirty="0">
                <a:solidFill>
                  <a:schemeClr val="accent6"/>
                </a:solidFill>
              </a:rPr>
              <a:t>~11,000</a:t>
            </a:r>
          </a:p>
          <a:p>
            <a:endParaRPr lang="en-US" dirty="0">
              <a:solidFill>
                <a:schemeClr val="accent6"/>
              </a:solidFill>
            </a:endParaRPr>
          </a:p>
          <a:p>
            <a:r>
              <a:rPr lang="en-US" dirty="0"/>
              <a:t># clinical practice guidelines: </a:t>
            </a:r>
            <a:r>
              <a:rPr lang="en-US" dirty="0">
                <a:solidFill>
                  <a:schemeClr val="accent6"/>
                </a:solidFill>
              </a:rPr>
              <a:t>none (yet)….</a:t>
            </a:r>
          </a:p>
          <a:p>
            <a:endParaRPr lang="en-US" dirty="0">
              <a:solidFill>
                <a:schemeClr val="accent6"/>
              </a:solidFill>
            </a:endParaRPr>
          </a:p>
          <a:p>
            <a:r>
              <a:rPr lang="en-US" dirty="0"/>
              <a:t># position papers (2013– 2023): </a:t>
            </a:r>
            <a:r>
              <a:rPr lang="en-US" dirty="0">
                <a:solidFill>
                  <a:schemeClr val="accent6"/>
                </a:solidFill>
              </a:rPr>
              <a:t>15</a:t>
            </a:r>
          </a:p>
          <a:p>
            <a:endParaRPr lang="en-US" dirty="0">
              <a:solidFill>
                <a:schemeClr val="accent6"/>
              </a:solidFill>
            </a:endParaRPr>
          </a:p>
        </p:txBody>
      </p:sp>
      <p:pic>
        <p:nvPicPr>
          <p:cNvPr id="6" name="Picture 5" descr="Graphical user interface, text, application, email&#10;&#10;Description automatically generated">
            <a:extLst>
              <a:ext uri="{FF2B5EF4-FFF2-40B4-BE49-F238E27FC236}">
                <a16:creationId xmlns:a16="http://schemas.microsoft.com/office/drawing/2014/main" id="{FA4605BE-4A30-13FE-8FBF-6643BF099D6D}"/>
              </a:ext>
            </a:extLst>
          </p:cNvPr>
          <p:cNvPicPr>
            <a:picLocks noChangeAspect="1"/>
          </p:cNvPicPr>
          <p:nvPr/>
        </p:nvPicPr>
        <p:blipFill>
          <a:blip r:embed="rId2"/>
          <a:stretch>
            <a:fillRect/>
          </a:stretch>
        </p:blipFill>
        <p:spPr>
          <a:xfrm>
            <a:off x="1053575" y="3428999"/>
            <a:ext cx="9306276" cy="2232089"/>
          </a:xfrm>
          <a:prstGeom prst="rect">
            <a:avLst/>
          </a:prstGeom>
        </p:spPr>
      </p:pic>
      <p:sp>
        <p:nvSpPr>
          <p:cNvPr id="8" name="Oval 7">
            <a:extLst>
              <a:ext uri="{FF2B5EF4-FFF2-40B4-BE49-F238E27FC236}">
                <a16:creationId xmlns:a16="http://schemas.microsoft.com/office/drawing/2014/main" id="{4E53315C-1CDE-3E9E-2BB0-7571DF367C1D}"/>
              </a:ext>
            </a:extLst>
          </p:cNvPr>
          <p:cNvSpPr/>
          <p:nvPr/>
        </p:nvSpPr>
        <p:spPr>
          <a:xfrm>
            <a:off x="2100105" y="3526971"/>
            <a:ext cx="1879042" cy="87420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B4FA53CD-849F-1D3E-5703-FE5DE879A15A}"/>
              </a:ext>
            </a:extLst>
          </p:cNvPr>
          <p:cNvSpPr txBox="1"/>
          <p:nvPr/>
        </p:nvSpPr>
        <p:spPr>
          <a:xfrm>
            <a:off x="8620125" y="2686050"/>
            <a:ext cx="2909001" cy="400110"/>
          </a:xfrm>
          <a:prstGeom prst="rect">
            <a:avLst/>
          </a:prstGeom>
          <a:noFill/>
        </p:spPr>
        <p:txBody>
          <a:bodyPr wrap="none" rtlCol="0">
            <a:spAutoFit/>
          </a:bodyPr>
          <a:lstStyle/>
          <a:p>
            <a:r>
              <a:rPr lang="en-US" sz="2000" dirty="0"/>
              <a:t>AHNS 1</a:t>
            </a:r>
            <a:r>
              <a:rPr lang="en-US" sz="2000" baseline="30000" dirty="0"/>
              <a:t>st</a:t>
            </a:r>
            <a:r>
              <a:rPr lang="en-US" sz="2000" dirty="0"/>
              <a:t> CPG Oral Cancer </a:t>
            </a:r>
          </a:p>
        </p:txBody>
      </p:sp>
      <p:sp>
        <p:nvSpPr>
          <p:cNvPr id="5" name="Arrow: Right 4">
            <a:extLst>
              <a:ext uri="{FF2B5EF4-FFF2-40B4-BE49-F238E27FC236}">
                <a16:creationId xmlns:a16="http://schemas.microsoft.com/office/drawing/2014/main" id="{EE3FB246-25C6-9B80-8B3D-DC66EE97EF3D}"/>
              </a:ext>
            </a:extLst>
          </p:cNvPr>
          <p:cNvSpPr/>
          <p:nvPr/>
        </p:nvSpPr>
        <p:spPr>
          <a:xfrm>
            <a:off x="7641717" y="2643789"/>
            <a:ext cx="978408"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9056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90D6-0F60-C6E8-11D5-B0D646364D5D}"/>
              </a:ext>
            </a:extLst>
          </p:cNvPr>
          <p:cNvSpPr>
            <a:spLocks noGrp="1"/>
          </p:cNvSpPr>
          <p:nvPr>
            <p:ph type="title"/>
          </p:nvPr>
        </p:nvSpPr>
        <p:spPr/>
        <p:txBody>
          <a:bodyPr/>
          <a:lstStyle/>
          <a:p>
            <a:r>
              <a:rPr lang="en-US" dirty="0"/>
              <a:t>AHNS</a:t>
            </a:r>
          </a:p>
        </p:txBody>
      </p:sp>
      <p:sp>
        <p:nvSpPr>
          <p:cNvPr id="3" name="Content Placeholder 2">
            <a:extLst>
              <a:ext uri="{FF2B5EF4-FFF2-40B4-BE49-F238E27FC236}">
                <a16:creationId xmlns:a16="http://schemas.microsoft.com/office/drawing/2014/main" id="{3C6B9DF7-5E9D-6613-E30E-D760DF7042D0}"/>
              </a:ext>
            </a:extLst>
          </p:cNvPr>
          <p:cNvSpPr>
            <a:spLocks noGrp="1"/>
          </p:cNvSpPr>
          <p:nvPr>
            <p:ph idx="1"/>
          </p:nvPr>
        </p:nvSpPr>
        <p:spPr/>
        <p:txBody>
          <a:bodyPr/>
          <a:lstStyle/>
          <a:p>
            <a:r>
              <a:rPr lang="en-US" dirty="0"/>
              <a:t>Total membership = </a:t>
            </a:r>
            <a:r>
              <a:rPr lang="en-US" dirty="0">
                <a:solidFill>
                  <a:schemeClr val="accent6"/>
                </a:solidFill>
              </a:rPr>
              <a:t>~1,800 </a:t>
            </a:r>
          </a:p>
          <a:p>
            <a:endParaRPr lang="en-US" dirty="0">
              <a:solidFill>
                <a:schemeClr val="accent6"/>
              </a:solidFill>
            </a:endParaRPr>
          </a:p>
          <a:p>
            <a:r>
              <a:rPr lang="en-US" dirty="0"/>
              <a:t># clinical practice guidelines: </a:t>
            </a:r>
            <a:r>
              <a:rPr lang="en-US" dirty="0">
                <a:solidFill>
                  <a:schemeClr val="accent6"/>
                </a:solidFill>
              </a:rPr>
              <a:t>0</a:t>
            </a:r>
          </a:p>
        </p:txBody>
      </p:sp>
    </p:spTree>
    <p:extLst>
      <p:ext uri="{BB962C8B-B14F-4D97-AF65-F5344CB8AC3E}">
        <p14:creationId xmlns:p14="http://schemas.microsoft.com/office/powerpoint/2010/main" val="4078336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7D1E1-21B9-5A7E-65C7-8964BFA88EA8}"/>
              </a:ext>
            </a:extLst>
          </p:cNvPr>
          <p:cNvSpPr>
            <a:spLocks noGrp="1"/>
          </p:cNvSpPr>
          <p:nvPr>
            <p:ph type="title"/>
          </p:nvPr>
        </p:nvSpPr>
        <p:spPr/>
        <p:txBody>
          <a:bodyPr/>
          <a:lstStyle/>
          <a:p>
            <a:r>
              <a:rPr lang="en-US" dirty="0"/>
              <a:t>Summary</a:t>
            </a:r>
          </a:p>
        </p:txBody>
      </p:sp>
      <p:graphicFrame>
        <p:nvGraphicFramePr>
          <p:cNvPr id="5" name="Table 5">
            <a:extLst>
              <a:ext uri="{FF2B5EF4-FFF2-40B4-BE49-F238E27FC236}">
                <a16:creationId xmlns:a16="http://schemas.microsoft.com/office/drawing/2014/main" id="{1597FD13-258D-F1F5-9265-857BF6779121}"/>
              </a:ext>
            </a:extLst>
          </p:cNvPr>
          <p:cNvGraphicFramePr>
            <a:graphicFrameLocks noGrp="1"/>
          </p:cNvGraphicFramePr>
          <p:nvPr>
            <p:ph idx="1"/>
            <p:extLst>
              <p:ext uri="{D42A27DB-BD31-4B8C-83A1-F6EECF244321}">
                <p14:modId xmlns:p14="http://schemas.microsoft.com/office/powerpoint/2010/main" val="1494993672"/>
              </p:ext>
            </p:extLst>
          </p:nvPr>
        </p:nvGraphicFramePr>
        <p:xfrm>
          <a:off x="641350" y="1719263"/>
          <a:ext cx="10902948" cy="2966720"/>
        </p:xfrm>
        <a:graphic>
          <a:graphicData uri="http://schemas.openxmlformats.org/drawingml/2006/table">
            <a:tbl>
              <a:tblPr firstRow="1" bandRow="1">
                <a:tableStyleId>{5C22544A-7EE6-4342-B048-85BDC9FD1C3A}</a:tableStyleId>
              </a:tblPr>
              <a:tblGrid>
                <a:gridCol w="3634316">
                  <a:extLst>
                    <a:ext uri="{9D8B030D-6E8A-4147-A177-3AD203B41FA5}">
                      <a16:colId xmlns:a16="http://schemas.microsoft.com/office/drawing/2014/main" val="2445305958"/>
                    </a:ext>
                  </a:extLst>
                </a:gridCol>
                <a:gridCol w="3634316">
                  <a:extLst>
                    <a:ext uri="{9D8B030D-6E8A-4147-A177-3AD203B41FA5}">
                      <a16:colId xmlns:a16="http://schemas.microsoft.com/office/drawing/2014/main" val="3732994871"/>
                    </a:ext>
                  </a:extLst>
                </a:gridCol>
                <a:gridCol w="3634316">
                  <a:extLst>
                    <a:ext uri="{9D8B030D-6E8A-4147-A177-3AD203B41FA5}">
                      <a16:colId xmlns:a16="http://schemas.microsoft.com/office/drawing/2014/main" val="4189881551"/>
                    </a:ext>
                  </a:extLst>
                </a:gridCol>
              </a:tblGrid>
              <a:tr h="370840">
                <a:tc>
                  <a:txBody>
                    <a:bodyPr/>
                    <a:lstStyle/>
                    <a:p>
                      <a:r>
                        <a:rPr lang="en-US" dirty="0"/>
                        <a:t>Society</a:t>
                      </a:r>
                    </a:p>
                  </a:txBody>
                  <a:tcPr/>
                </a:tc>
                <a:tc>
                  <a:txBody>
                    <a:bodyPr/>
                    <a:lstStyle/>
                    <a:p>
                      <a:r>
                        <a:rPr lang="en-US" dirty="0"/>
                        <a:t>Membership</a:t>
                      </a:r>
                    </a:p>
                  </a:txBody>
                  <a:tcPr/>
                </a:tc>
                <a:tc>
                  <a:txBody>
                    <a:bodyPr/>
                    <a:lstStyle/>
                    <a:p>
                      <a:r>
                        <a:rPr lang="en-US" dirty="0"/>
                        <a:t># Clinical Practice Guidelines</a:t>
                      </a:r>
                    </a:p>
                  </a:txBody>
                  <a:tcPr/>
                </a:tc>
                <a:extLst>
                  <a:ext uri="{0D108BD9-81ED-4DB2-BD59-A6C34878D82A}">
                    <a16:rowId xmlns:a16="http://schemas.microsoft.com/office/drawing/2014/main" val="2019141791"/>
                  </a:ext>
                </a:extLst>
              </a:tr>
              <a:tr h="370840">
                <a:tc>
                  <a:txBody>
                    <a:bodyPr/>
                    <a:lstStyle/>
                    <a:p>
                      <a:r>
                        <a:rPr lang="en-US" dirty="0"/>
                        <a:t>AAO-HNS</a:t>
                      </a:r>
                    </a:p>
                  </a:txBody>
                  <a:tcPr/>
                </a:tc>
                <a:tc>
                  <a:txBody>
                    <a:bodyPr/>
                    <a:lstStyle/>
                    <a:p>
                      <a:r>
                        <a:rPr lang="en-US" dirty="0"/>
                        <a:t>~12,000</a:t>
                      </a:r>
                    </a:p>
                  </a:txBody>
                  <a:tcPr/>
                </a:tc>
                <a:tc>
                  <a:txBody>
                    <a:bodyPr/>
                    <a:lstStyle/>
                    <a:p>
                      <a:r>
                        <a:rPr lang="en-US" dirty="0"/>
                        <a:t>28</a:t>
                      </a:r>
                    </a:p>
                  </a:txBody>
                  <a:tcPr/>
                </a:tc>
                <a:extLst>
                  <a:ext uri="{0D108BD9-81ED-4DB2-BD59-A6C34878D82A}">
                    <a16:rowId xmlns:a16="http://schemas.microsoft.com/office/drawing/2014/main" val="3772083321"/>
                  </a:ext>
                </a:extLst>
              </a:tr>
              <a:tr h="370840">
                <a:tc>
                  <a:txBody>
                    <a:bodyPr/>
                    <a:lstStyle/>
                    <a:p>
                      <a:r>
                        <a:rPr lang="en-US" dirty="0"/>
                        <a:t>ASCO</a:t>
                      </a:r>
                    </a:p>
                  </a:txBody>
                  <a:tcPr/>
                </a:tc>
                <a:tc>
                  <a:txBody>
                    <a:bodyPr/>
                    <a:lstStyle/>
                    <a:p>
                      <a:r>
                        <a:rPr lang="en-US" dirty="0"/>
                        <a:t>~45,000</a:t>
                      </a:r>
                    </a:p>
                  </a:txBody>
                  <a:tcPr/>
                </a:tc>
                <a:tc>
                  <a:txBody>
                    <a:bodyPr/>
                    <a:lstStyle/>
                    <a:p>
                      <a:r>
                        <a:rPr lang="en-US" dirty="0"/>
                        <a:t>109</a:t>
                      </a:r>
                    </a:p>
                  </a:txBody>
                  <a:tcPr/>
                </a:tc>
                <a:extLst>
                  <a:ext uri="{0D108BD9-81ED-4DB2-BD59-A6C34878D82A}">
                    <a16:rowId xmlns:a16="http://schemas.microsoft.com/office/drawing/2014/main" val="3953437872"/>
                  </a:ext>
                </a:extLst>
              </a:tr>
              <a:tr h="370840">
                <a:tc>
                  <a:txBody>
                    <a:bodyPr/>
                    <a:lstStyle/>
                    <a:p>
                      <a:r>
                        <a:rPr lang="en-US" dirty="0"/>
                        <a:t>ASTRO </a:t>
                      </a:r>
                    </a:p>
                  </a:txBody>
                  <a:tcPr/>
                </a:tc>
                <a:tc>
                  <a:txBody>
                    <a:bodyPr/>
                    <a:lstStyle/>
                    <a:p>
                      <a:r>
                        <a:rPr lang="en-US" dirty="0"/>
                        <a:t>~10,000</a:t>
                      </a:r>
                    </a:p>
                  </a:txBody>
                  <a:tcPr/>
                </a:tc>
                <a:tc>
                  <a:txBody>
                    <a:bodyPr/>
                    <a:lstStyle/>
                    <a:p>
                      <a:r>
                        <a:rPr lang="en-US" dirty="0"/>
                        <a:t>33</a:t>
                      </a:r>
                    </a:p>
                  </a:txBody>
                  <a:tcPr/>
                </a:tc>
                <a:extLst>
                  <a:ext uri="{0D108BD9-81ED-4DB2-BD59-A6C34878D82A}">
                    <a16:rowId xmlns:a16="http://schemas.microsoft.com/office/drawing/2014/main" val="472477868"/>
                  </a:ext>
                </a:extLst>
              </a:tr>
              <a:tr h="370840">
                <a:tc>
                  <a:txBody>
                    <a:bodyPr/>
                    <a:lstStyle/>
                    <a:p>
                      <a:r>
                        <a:rPr lang="en-US" dirty="0"/>
                        <a:t>ATA</a:t>
                      </a:r>
                    </a:p>
                  </a:txBody>
                  <a:tcPr/>
                </a:tc>
                <a:tc>
                  <a:txBody>
                    <a:bodyPr/>
                    <a:lstStyle/>
                    <a:p>
                      <a:r>
                        <a:rPr lang="en-US" dirty="0"/>
                        <a:t>~1,700</a:t>
                      </a:r>
                    </a:p>
                  </a:txBody>
                  <a:tcPr/>
                </a:tc>
                <a:tc>
                  <a:txBody>
                    <a:bodyPr/>
                    <a:lstStyle/>
                    <a:p>
                      <a:r>
                        <a:rPr lang="en-US" dirty="0"/>
                        <a:t>10</a:t>
                      </a:r>
                    </a:p>
                  </a:txBody>
                  <a:tcPr/>
                </a:tc>
                <a:extLst>
                  <a:ext uri="{0D108BD9-81ED-4DB2-BD59-A6C34878D82A}">
                    <a16:rowId xmlns:a16="http://schemas.microsoft.com/office/drawing/2014/main" val="2151031947"/>
                  </a:ext>
                </a:extLst>
              </a:tr>
              <a:tr h="370840">
                <a:tc>
                  <a:txBody>
                    <a:bodyPr/>
                    <a:lstStyle/>
                    <a:p>
                      <a:r>
                        <a:rPr lang="en-US" dirty="0"/>
                        <a:t>AAES</a:t>
                      </a:r>
                    </a:p>
                  </a:txBody>
                  <a:tcPr/>
                </a:tc>
                <a:tc>
                  <a:txBody>
                    <a:bodyPr/>
                    <a:lstStyle/>
                    <a:p>
                      <a:r>
                        <a:rPr lang="en-US" dirty="0"/>
                        <a:t>~600</a:t>
                      </a:r>
                    </a:p>
                  </a:txBody>
                  <a:tcPr/>
                </a:tc>
                <a:tc>
                  <a:txBody>
                    <a:bodyPr/>
                    <a:lstStyle/>
                    <a:p>
                      <a:r>
                        <a:rPr lang="en-US" dirty="0"/>
                        <a:t>4</a:t>
                      </a:r>
                    </a:p>
                  </a:txBody>
                  <a:tcPr/>
                </a:tc>
                <a:extLst>
                  <a:ext uri="{0D108BD9-81ED-4DB2-BD59-A6C34878D82A}">
                    <a16:rowId xmlns:a16="http://schemas.microsoft.com/office/drawing/2014/main" val="1494946698"/>
                  </a:ext>
                </a:extLst>
              </a:tr>
              <a:tr h="370840">
                <a:tc>
                  <a:txBody>
                    <a:bodyPr/>
                    <a:lstStyle/>
                    <a:p>
                      <a:r>
                        <a:rPr lang="en-US" dirty="0"/>
                        <a:t>AAOMS</a:t>
                      </a:r>
                    </a:p>
                  </a:txBody>
                  <a:tcPr/>
                </a:tc>
                <a:tc>
                  <a:txBody>
                    <a:bodyPr/>
                    <a:lstStyle/>
                    <a:p>
                      <a:r>
                        <a:rPr lang="en-US" dirty="0"/>
                        <a:t>~11,000</a:t>
                      </a:r>
                    </a:p>
                  </a:txBody>
                  <a:tcPr/>
                </a:tc>
                <a:tc>
                  <a:txBody>
                    <a:bodyPr/>
                    <a:lstStyle/>
                    <a:p>
                      <a:r>
                        <a:rPr lang="en-US" dirty="0"/>
                        <a:t>0</a:t>
                      </a:r>
                    </a:p>
                  </a:txBody>
                  <a:tcPr/>
                </a:tc>
                <a:extLst>
                  <a:ext uri="{0D108BD9-81ED-4DB2-BD59-A6C34878D82A}">
                    <a16:rowId xmlns:a16="http://schemas.microsoft.com/office/drawing/2014/main" val="2595635664"/>
                  </a:ext>
                </a:extLst>
              </a:tr>
              <a:tr h="370840">
                <a:tc>
                  <a:txBody>
                    <a:bodyPr/>
                    <a:lstStyle/>
                    <a:p>
                      <a:r>
                        <a:rPr lang="en-US" dirty="0"/>
                        <a:t>AHNS</a:t>
                      </a:r>
                    </a:p>
                  </a:txBody>
                  <a:tcPr/>
                </a:tc>
                <a:tc>
                  <a:txBody>
                    <a:bodyPr/>
                    <a:lstStyle/>
                    <a:p>
                      <a:r>
                        <a:rPr lang="en-US" dirty="0"/>
                        <a:t>~1,800</a:t>
                      </a:r>
                    </a:p>
                  </a:txBody>
                  <a:tcPr/>
                </a:tc>
                <a:tc>
                  <a:txBody>
                    <a:bodyPr/>
                    <a:lstStyle/>
                    <a:p>
                      <a:r>
                        <a:rPr lang="en-US" dirty="0"/>
                        <a:t>0</a:t>
                      </a:r>
                    </a:p>
                  </a:txBody>
                  <a:tcPr/>
                </a:tc>
                <a:extLst>
                  <a:ext uri="{0D108BD9-81ED-4DB2-BD59-A6C34878D82A}">
                    <a16:rowId xmlns:a16="http://schemas.microsoft.com/office/drawing/2014/main" val="3832099586"/>
                  </a:ext>
                </a:extLst>
              </a:tr>
            </a:tbl>
          </a:graphicData>
        </a:graphic>
      </p:graphicFrame>
    </p:spTree>
    <p:extLst>
      <p:ext uri="{BB962C8B-B14F-4D97-AF65-F5344CB8AC3E}">
        <p14:creationId xmlns:p14="http://schemas.microsoft.com/office/powerpoint/2010/main" val="1376751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44BC-FC62-86B0-46AA-59B56E638776}"/>
              </a:ext>
            </a:extLst>
          </p:cNvPr>
          <p:cNvSpPr>
            <a:spLocks noGrp="1"/>
          </p:cNvSpPr>
          <p:nvPr>
            <p:ph type="title"/>
          </p:nvPr>
        </p:nvSpPr>
        <p:spPr/>
        <p:txBody>
          <a:bodyPr/>
          <a:lstStyle/>
          <a:p>
            <a:r>
              <a:rPr lang="en-US" sz="3200" dirty="0"/>
              <a:t>Clinical Guideline Development: past the wild west …</a:t>
            </a:r>
            <a:endParaRPr lang="en-US" dirty="0"/>
          </a:p>
        </p:txBody>
      </p:sp>
      <p:sp>
        <p:nvSpPr>
          <p:cNvPr id="3" name="Content Placeholder 2">
            <a:extLst>
              <a:ext uri="{FF2B5EF4-FFF2-40B4-BE49-F238E27FC236}">
                <a16:creationId xmlns:a16="http://schemas.microsoft.com/office/drawing/2014/main" id="{B5DA6C06-07FD-4010-13B2-9BADC2F508CF}"/>
              </a:ext>
            </a:extLst>
          </p:cNvPr>
          <p:cNvSpPr>
            <a:spLocks noGrp="1"/>
          </p:cNvSpPr>
          <p:nvPr>
            <p:ph idx="1"/>
          </p:nvPr>
        </p:nvSpPr>
        <p:spPr/>
        <p:txBody>
          <a:bodyPr/>
          <a:lstStyle/>
          <a:p>
            <a:r>
              <a:rPr lang="en-US" dirty="0"/>
              <a:t>Past </a:t>
            </a:r>
          </a:p>
          <a:p>
            <a:r>
              <a:rPr lang="en-US" dirty="0"/>
              <a:t>Lack clear definitions/terminology, rules</a:t>
            </a:r>
          </a:p>
          <a:p>
            <a:r>
              <a:rPr lang="en-US" dirty="0"/>
              <a:t>No journal input</a:t>
            </a:r>
          </a:p>
          <a:p>
            <a:r>
              <a:rPr lang="en-US" dirty="0"/>
              <a:t>Multiple units in AHNS involved </a:t>
            </a:r>
          </a:p>
          <a:p>
            <a:r>
              <a:rPr lang="en-US" dirty="0"/>
              <a:t>Turn around issues</a:t>
            </a:r>
          </a:p>
          <a:p>
            <a:r>
              <a:rPr lang="en-US" dirty="0"/>
              <a:t>No CSS/CPG !!</a:t>
            </a:r>
          </a:p>
        </p:txBody>
      </p:sp>
      <p:sp>
        <p:nvSpPr>
          <p:cNvPr id="4" name="Text Placeholder 3">
            <a:extLst>
              <a:ext uri="{FF2B5EF4-FFF2-40B4-BE49-F238E27FC236}">
                <a16:creationId xmlns:a16="http://schemas.microsoft.com/office/drawing/2014/main" id="{13BA87BF-C204-9E51-F346-450E49B36279}"/>
              </a:ext>
            </a:extLst>
          </p:cNvPr>
          <p:cNvSpPr>
            <a:spLocks noGrp="1"/>
          </p:cNvSpPr>
          <p:nvPr>
            <p:ph type="body" sz="quarter" idx="14"/>
          </p:nvPr>
        </p:nvSpPr>
        <p:spPr/>
        <p:txBody>
          <a:bodyPr/>
          <a:lstStyle/>
          <a:p>
            <a:endParaRPr lang="en-US"/>
          </a:p>
        </p:txBody>
      </p:sp>
      <p:pic>
        <p:nvPicPr>
          <p:cNvPr id="4098" name="Picture 2" descr="What Would Your Role In The Wild West Be By Zodiac?">
            <a:extLst>
              <a:ext uri="{FF2B5EF4-FFF2-40B4-BE49-F238E27FC236}">
                <a16:creationId xmlns:a16="http://schemas.microsoft.com/office/drawing/2014/main" id="{8D288FDF-9C4A-AC70-3539-B1F4C4C15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850" y="1576527"/>
            <a:ext cx="3697288" cy="2845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282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4D206-B3E7-0D0B-B156-41FDBB794353}"/>
              </a:ext>
            </a:extLst>
          </p:cNvPr>
          <p:cNvSpPr>
            <a:spLocks noGrp="1"/>
          </p:cNvSpPr>
          <p:nvPr>
            <p:ph type="title"/>
          </p:nvPr>
        </p:nvSpPr>
        <p:spPr/>
        <p:txBody>
          <a:bodyPr/>
          <a:lstStyle/>
          <a:p>
            <a:r>
              <a:rPr lang="en-US" b="0" i="0" dirty="0">
                <a:solidFill>
                  <a:srgbClr val="333333"/>
                </a:solidFill>
                <a:effectLst/>
                <a:latin typeface="Lato" panose="020F0502020204030203" pitchFamily="34" charset="0"/>
              </a:rPr>
              <a:t>AHNS Reconstructive Head &amp; Neck Surgery</a:t>
            </a:r>
            <a:br>
              <a:rPr lang="en-US" b="0" i="0" dirty="0">
                <a:solidFill>
                  <a:srgbClr val="333333"/>
                </a:solidFill>
                <a:effectLst/>
                <a:latin typeface="Lato" panose="020F0502020204030203" pitchFamily="34" charset="0"/>
              </a:rPr>
            </a:br>
            <a:endParaRPr lang="en-US" dirty="0"/>
          </a:p>
        </p:txBody>
      </p:sp>
      <p:sp>
        <p:nvSpPr>
          <p:cNvPr id="4" name="Text Placeholder 3">
            <a:extLst>
              <a:ext uri="{FF2B5EF4-FFF2-40B4-BE49-F238E27FC236}">
                <a16:creationId xmlns:a16="http://schemas.microsoft.com/office/drawing/2014/main" id="{63ED0AD7-06DE-9474-50F6-B935AD34AD7E}"/>
              </a:ext>
            </a:extLst>
          </p:cNvPr>
          <p:cNvSpPr>
            <a:spLocks noGrp="1"/>
          </p:cNvSpPr>
          <p:nvPr>
            <p:ph type="body" sz="quarter" idx="14"/>
          </p:nvPr>
        </p:nvSpPr>
        <p:spPr/>
        <p:txBody>
          <a:bodyPr/>
          <a:lstStyle/>
          <a:p>
            <a:endParaRPr lang="en-US"/>
          </a:p>
        </p:txBody>
      </p:sp>
      <p:pic>
        <p:nvPicPr>
          <p:cNvPr id="2050" name="Picture 2" descr="Jeremy D. Richmon, MD | Harvard Medical School Department of Otolaryngology">
            <a:extLst>
              <a:ext uri="{FF2B5EF4-FFF2-40B4-BE49-F238E27FC236}">
                <a16:creationId xmlns:a16="http://schemas.microsoft.com/office/drawing/2014/main" id="{DC0D66B4-37CC-A674-6C05-BA937C669D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5003" y="1846923"/>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tthew O Old, MD | Otolaryngology Specialist at the OSUCCC – James">
            <a:extLst>
              <a:ext uri="{FF2B5EF4-FFF2-40B4-BE49-F238E27FC236}">
                <a16:creationId xmlns:a16="http://schemas.microsoft.com/office/drawing/2014/main" id="{58F83BFD-0EC1-1208-C752-A6C9A36E5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936" y="184692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FABD38-CFA2-BD69-AACB-44A1F6A77FCA}"/>
              </a:ext>
            </a:extLst>
          </p:cNvPr>
          <p:cNvSpPr txBox="1"/>
          <p:nvPr/>
        </p:nvSpPr>
        <p:spPr>
          <a:xfrm>
            <a:off x="2568221" y="4308955"/>
            <a:ext cx="1729063" cy="369332"/>
          </a:xfrm>
          <a:prstGeom prst="rect">
            <a:avLst/>
          </a:prstGeom>
          <a:noFill/>
        </p:spPr>
        <p:txBody>
          <a:bodyPr wrap="none" rtlCol="0">
            <a:spAutoFit/>
          </a:bodyPr>
          <a:lstStyle/>
          <a:p>
            <a:r>
              <a:rPr lang="en-US" dirty="0"/>
              <a:t>Jeremy Richmon</a:t>
            </a:r>
          </a:p>
        </p:txBody>
      </p:sp>
      <p:sp>
        <p:nvSpPr>
          <p:cNvPr id="6" name="TextBox 5">
            <a:extLst>
              <a:ext uri="{FF2B5EF4-FFF2-40B4-BE49-F238E27FC236}">
                <a16:creationId xmlns:a16="http://schemas.microsoft.com/office/drawing/2014/main" id="{53999BB4-CB4E-0D88-37C4-0B7DE317FCB5}"/>
              </a:ext>
            </a:extLst>
          </p:cNvPr>
          <p:cNvSpPr txBox="1"/>
          <p:nvPr/>
        </p:nvSpPr>
        <p:spPr>
          <a:xfrm>
            <a:off x="6986760" y="4266202"/>
            <a:ext cx="1422056" cy="369332"/>
          </a:xfrm>
          <a:prstGeom prst="rect">
            <a:avLst/>
          </a:prstGeom>
          <a:noFill/>
        </p:spPr>
        <p:txBody>
          <a:bodyPr wrap="none" rtlCol="0">
            <a:spAutoFit/>
          </a:bodyPr>
          <a:lstStyle/>
          <a:p>
            <a:r>
              <a:rPr lang="en-US" dirty="0"/>
              <a:t>Matthew Old</a:t>
            </a:r>
          </a:p>
        </p:txBody>
      </p:sp>
      <p:pic>
        <p:nvPicPr>
          <p:cNvPr id="3" name="Picture 6" descr="AHNS - American Head and Neck Society - Head and Neck Cancer Research &amp;  Education">
            <a:extLst>
              <a:ext uri="{FF2B5EF4-FFF2-40B4-BE49-F238E27FC236}">
                <a16:creationId xmlns:a16="http://schemas.microsoft.com/office/drawing/2014/main" id="{9F9E7B71-AB9F-A82A-CD80-D1C90898BD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0959" y="132423"/>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4283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2" id="{02AFB435-E4BC-5B40-A90F-4C49A970DE09}" vid="{08332808-3A56-FE44-AF20-BA7BC530EDEE}"/>
    </a:ext>
  </a:extLst>
</a:theme>
</file>

<file path=ppt/theme/theme2.xml><?xml version="1.0" encoding="utf-8"?>
<a:theme xmlns:a="http://schemas.openxmlformats.org/drawingml/2006/main" name="1_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2" id="{02AFB435-E4BC-5B40-A90F-4C49A970DE09}" vid="{08332808-3A56-FE44-AF20-BA7BC530EDEE}"/>
    </a:ext>
  </a:extLst>
</a:theme>
</file>

<file path=docProps/app.xml><?xml version="1.0" encoding="utf-8"?>
<Properties xmlns="http://schemas.openxmlformats.org/officeDocument/2006/extended-properties" xmlns:vt="http://schemas.openxmlformats.org/officeDocument/2006/docPropsVTypes">
  <Template>Mass General Brigham-Mass Eye and Ear OHNS Department</Template>
  <TotalTime>1873</TotalTime>
  <Words>2987</Words>
  <Application>Microsoft Office PowerPoint</Application>
  <PresentationFormat>Widescreen</PresentationFormat>
  <Paragraphs>467</Paragraphs>
  <Slides>41</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50" baseType="lpstr">
      <vt:lpstr>Arial</vt:lpstr>
      <vt:lpstr>Calibri</vt:lpstr>
      <vt:lpstr>Georgia</vt:lpstr>
      <vt:lpstr>Lato</vt:lpstr>
      <vt:lpstr>System Font Regular</vt:lpstr>
      <vt:lpstr>Wingdings</vt:lpstr>
      <vt:lpstr>MGB_standard_template_082020</vt:lpstr>
      <vt:lpstr>1_MGB_standard_template_082020</vt:lpstr>
      <vt:lpstr>think-cell Slide</vt:lpstr>
      <vt:lpstr> AHNS Guideline Development:           Townhall for the Recon Section </vt:lpstr>
      <vt:lpstr>AHNS Reconstructive Head &amp; Neck Surgery </vt:lpstr>
      <vt:lpstr>AAES</vt:lpstr>
      <vt:lpstr>AAES: recent guidelines</vt:lpstr>
      <vt:lpstr>American Association of Oral and Maxillofacial Surgeons (AAOMS)</vt:lpstr>
      <vt:lpstr>AHNS</vt:lpstr>
      <vt:lpstr>Summary</vt:lpstr>
      <vt:lpstr>Clinical Guideline Development: past the wild west …</vt:lpstr>
      <vt:lpstr>AHNS Reconstructive Head &amp; Neck Surgery </vt:lpstr>
      <vt:lpstr>AHNS Whitepaper 2024</vt:lpstr>
      <vt:lpstr>AHNS White paper landscape                       -1&amp;2 allow current expression                                     - 3&amp;4 aspirational ~ 2yrs                                     -Vetted by ~ 15 EBM experts and JAMAOTO and Head and Neck Ed staff </vt:lpstr>
      <vt:lpstr>AHNS White paper landscape: 4 Categories   1- Narrative Review endorsed by AHNS 2- Position Paper endorsed by AHNS 3- Clinical Consensus Statement endorsed by AHNS 4- Clinical Practice Guidelines endorsed by AHNS    - 1 &amp; 2 allow current expression  - 3 &amp; 4 aspirational  - Vetted by ~15 EBM experts and JAMAOTO &amp; Head &amp; Neck Editorial  staff </vt:lpstr>
      <vt:lpstr>AHNS White paper landscape: 4 Categories   1- Narrative Review endorsed by AHNS 2- Position Paper endorsed by AHNS 3- Clinical Consensus Statement endorsed by AHNS 4- Clinical Practice Guidelines endorsed by AHNS   </vt:lpstr>
      <vt:lpstr>AHNS White paper landscape:  #1 Narrative Review endorsed by AHNS  </vt:lpstr>
      <vt:lpstr>AHNS White paper landscape:  #1 Narrative Review endorsed by AHNS  </vt:lpstr>
      <vt:lpstr>AHNS White paper landscape:  #1 Narrative Review endorsed by AHNS  </vt:lpstr>
      <vt:lpstr>AHNS White paper landscape:  #1 Narrative Review endorsed by AHNS  </vt:lpstr>
      <vt:lpstr>AHNS White paper landscape: 4 Categories   1- Narrative Review endorsed by AHNS 2- Position Paper endorsed by AHNS 3- Clinical Consensus Statement endorsed by AHNS 4- Clinical Practice Guidelines endorsed by AHNS </vt:lpstr>
      <vt:lpstr>AHNS White paper landscape:  #2 Position Paper endorsed by AHNS  </vt:lpstr>
      <vt:lpstr>AHNS White paper landscape:  #2 Position Paper endorsed by AHNS  </vt:lpstr>
      <vt:lpstr>AHNS White paper landscape:  #2 Position Paper endorsed by AHNS  </vt:lpstr>
      <vt:lpstr>AHNS White paper landscape:  #2 Position Paper endorsed by AHNS  </vt:lpstr>
      <vt:lpstr>AHNS White paper landscape: 4 Categories   1- Narrative Review endorsed by AHNS 2- Position Paper endorsed by AHNS 3- Clinical Consensus Statement endorsed by AHNS 4- Clinical Practice Guidelines endorsed by AHNS   </vt:lpstr>
      <vt:lpstr>AHNS White paper landscape:  #3 Clinical Consensus Statement endorsed by AHNS  </vt:lpstr>
      <vt:lpstr>AHNS White paper landscape:  #3 Clinical Consensus Statement endorsed by AHNS </vt:lpstr>
      <vt:lpstr>AHNS White paper landscape:  #3 Clinical Consensus Statement endorsed by AHNS  </vt:lpstr>
      <vt:lpstr>AHNS White paper landscape:  #3 Clinical Consensus Statement endorsed by AHNS  </vt:lpstr>
      <vt:lpstr>AHNS White paper landscape:  #3 Clinical Consensus Statement endorsed by AHNS  </vt:lpstr>
      <vt:lpstr>AHNS White paper landscape: 4 Categories   1- Narrative Review endorsed by AHNS 2- Position Paper endorsed by AHNS 3- Clinical Consensus Statement endorsed by AHNS 4- Clinical Practice Guidelines endorsed by AHNS </vt:lpstr>
      <vt:lpstr>AHNS White paper landscape:  #4 Clinical Practice Guidelines (CPG) endorsed by AHNS  </vt:lpstr>
      <vt:lpstr>AHNS White paper landscape:  #4 Clinical Practice Guidelines endorsed by AHNS </vt:lpstr>
      <vt:lpstr>AHNS White paper landscape:  #4 Clinical Practice Guidelines endorsed by AHNS </vt:lpstr>
      <vt:lpstr>AHNS White paper landscape:  #4 Clinical Practice Guidelines endorsed by AHNS  </vt:lpstr>
      <vt:lpstr>AHNS White paper landscape:  #4 Clinical Practice Guidelines endorsed by AHNS  </vt:lpstr>
      <vt:lpstr>AHNS White paper landscape:  #4 Clinical Practice Guidelines endorsed by AHNS  </vt:lpstr>
      <vt:lpstr>AHNS Guideline Advisory Board (AGAB)</vt:lpstr>
      <vt:lpstr>AGAB Advisory Board – Organizational Chart</vt:lpstr>
      <vt:lpstr>AGAB Process Flow – Narrative Reviews &amp; Position Papers</vt:lpstr>
      <vt:lpstr>AGAB Process Flow – CCS and CPG  N=1 paper/2 yrs</vt:lpstr>
      <vt:lpstr>Deliverables and Timeline for AHNS first CPG/CSS</vt:lpstr>
      <vt:lpstr>AHNS Reconstructive Head &amp; Neck Surgery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Guideline Development: current landscape</dc:title>
  <dc:creator>Russell, Marika Dubin</dc:creator>
  <cp:lastModifiedBy>Randolph, Gregory W.,MD, FACS</cp:lastModifiedBy>
  <cp:revision>26</cp:revision>
  <dcterms:created xsi:type="dcterms:W3CDTF">2023-02-02T14:29:49Z</dcterms:created>
  <dcterms:modified xsi:type="dcterms:W3CDTF">2023-10-15T15:43:33Z</dcterms:modified>
</cp:coreProperties>
</file>