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384"/>
    <p:restoredTop sz="96327"/>
  </p:normalViewPr>
  <p:slideViewPr>
    <p:cSldViewPr snapToGrid="0">
      <p:cViewPr varScale="1">
        <p:scale>
          <a:sx n="135" d="100"/>
          <a:sy n="135" d="100"/>
        </p:scale>
        <p:origin x="291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580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395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021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883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529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086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976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821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206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536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841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119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3" descr="preencoded.png">
            <a:extLst>
              <a:ext uri="{FF2B5EF4-FFF2-40B4-BE49-F238E27FC236}">
                <a16:creationId xmlns:a16="http://schemas.microsoft.com/office/drawing/2014/main" id="{9A9951E7-D42A-5C98-581B-904611F66B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006" y="284491"/>
            <a:ext cx="7098383" cy="948941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541E045-EDA7-D086-E315-63DEF5D6E7C3}"/>
              </a:ext>
            </a:extLst>
          </p:cNvPr>
          <p:cNvSpPr txBox="1"/>
          <p:nvPr/>
        </p:nvSpPr>
        <p:spPr>
          <a:xfrm>
            <a:off x="1954894" y="515466"/>
            <a:ext cx="3888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0325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Anterolateral Thigh Free Flap (ALT)</a:t>
            </a:r>
            <a:endParaRPr lang="en-US" sz="2000" dirty="0"/>
          </a:p>
        </p:txBody>
      </p:sp>
      <p:pic>
        <p:nvPicPr>
          <p:cNvPr id="1026" name="Picture 2" descr="AHNS - American Head and Neck Society - Head and Neck Cancer Research &amp;  Education">
            <a:extLst>
              <a:ext uri="{FF2B5EF4-FFF2-40B4-BE49-F238E27FC236}">
                <a16:creationId xmlns:a16="http://schemas.microsoft.com/office/drawing/2014/main" id="{E4D88184-2BC6-FA1C-FD22-990D4AA41F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867" y="413975"/>
            <a:ext cx="822959" cy="8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F4E2943-E9FC-952F-E65B-4C5326B4BB5F}"/>
              </a:ext>
            </a:extLst>
          </p:cNvPr>
          <p:cNvSpPr txBox="1"/>
          <p:nvPr/>
        </p:nvSpPr>
        <p:spPr>
          <a:xfrm>
            <a:off x="469232" y="1363184"/>
            <a:ext cx="6833936" cy="677108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What is a “free flap”?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A transplant of flesh/bone from one part of your body to another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It is used to rebuild the body part that was removed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9A690AD-9B77-082B-FD73-491600284CC8}"/>
              </a:ext>
            </a:extLst>
          </p:cNvPr>
          <p:cNvSpPr txBox="1"/>
          <p:nvPr/>
        </p:nvSpPr>
        <p:spPr>
          <a:xfrm>
            <a:off x="483879" y="2158666"/>
            <a:ext cx="6833935" cy="861774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How does it work?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flesh/bone is removed from its original part of the body along with its artery and vein.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free flap is used to rebuild the missing body part. The artery and vein are hooked up to a new artery and vein in the neck. This keeps the flap alive.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6E63BD4-F04A-9233-C4BB-2EB22AC9ADE3}"/>
              </a:ext>
            </a:extLst>
          </p:cNvPr>
          <p:cNvSpPr txBox="1"/>
          <p:nvPr/>
        </p:nvSpPr>
        <p:spPr>
          <a:xfrm>
            <a:off x="476867" y="3293960"/>
            <a:ext cx="3958040" cy="104644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Anterolateral Thigh Free Flap (ALT)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This flap comes from the muscle and skin of the thigh (upper leg).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wound is closed as a long incision.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 will have a long scar on your thigh.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7E8F2A5-41C7-AC5E-84A0-83B8929ED584}"/>
              </a:ext>
            </a:extLst>
          </p:cNvPr>
          <p:cNvSpPr txBox="1"/>
          <p:nvPr/>
        </p:nvSpPr>
        <p:spPr>
          <a:xfrm>
            <a:off x="476867" y="4583208"/>
            <a:ext cx="3958040" cy="3077766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What to expect?</a:t>
            </a:r>
            <a:endParaRPr lang="en-US" sz="1400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Short term: </a:t>
            </a:r>
          </a:p>
          <a:p>
            <a:pPr marL="344488" lvl="1" indent="-173038">
              <a:buFont typeface="Arial" panose="020B0604020202020204" pitchFamily="34" charset="0"/>
              <a:buChar char="•"/>
              <a:tabLst>
                <a:tab pos="280988" algn="l"/>
              </a:tabLst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 will have 1-2 drains for 1-2 weeks</a:t>
            </a:r>
          </a:p>
          <a:p>
            <a:pPr marL="344488" lvl="1" indent="-173038">
              <a:buFont typeface="Arial" panose="020B0604020202020204" pitchFamily="34" charset="0"/>
              <a:buChar char="•"/>
              <a:tabLst>
                <a:tab pos="280988" algn="l"/>
              </a:tabLst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Stitches or staples are removed in 1-2 weeks.</a:t>
            </a:r>
          </a:p>
          <a:p>
            <a:pPr marL="344488" lvl="1" indent="-173038">
              <a:buFont typeface="Arial" panose="020B0604020202020204" pitchFamily="34" charset="0"/>
              <a:buChar char="•"/>
              <a:tabLst>
                <a:tab pos="280988" algn="l"/>
                <a:tab pos="3763963" algn="l"/>
              </a:tabLst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Your leg will feel tight and weak for several weeks. </a:t>
            </a:r>
          </a:p>
          <a:p>
            <a:pPr marL="344488" lvl="1" indent="-173038">
              <a:buFont typeface="Arial" panose="020B0604020202020204" pitchFamily="34" charset="0"/>
              <a:buChar char="•"/>
              <a:tabLst>
                <a:tab pos="280988" algn="l"/>
                <a:tab pos="3763963" algn="l"/>
              </a:tabLst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We want you to start walking 1-2 days after surgery.</a:t>
            </a:r>
          </a:p>
          <a:p>
            <a:pPr marL="171450" lvl="1" indent="-161925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Long term: </a:t>
            </a:r>
          </a:p>
          <a:p>
            <a:pPr marL="344488" lvl="2" indent="-173038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wound / scar will heal over the course of several months.</a:t>
            </a:r>
          </a:p>
          <a:p>
            <a:pPr marL="344488" lvl="2" indent="-173038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 may have temporary or permanent numbness, swelling and weakness in your thigh / leg.</a:t>
            </a:r>
          </a:p>
          <a:p>
            <a:pPr marL="344488" lvl="2" indent="-173038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With proper physical therapy you should regain near normal movement and use of your thigh / leg.</a:t>
            </a:r>
          </a:p>
          <a:p>
            <a:pPr marL="344488" lvl="2" indent="-173038">
              <a:buFont typeface="Arial" panose="020B0604020202020204" pitchFamily="34" charset="0"/>
              <a:buChar char="•"/>
            </a:pPr>
            <a:r>
              <a:rPr lang="en-US" sz="1200" b="1" dirty="0">
                <a:latin typeface="Roboto" pitchFamily="34" charset="0"/>
                <a:ea typeface="Roboto" pitchFamily="34" charset="-122"/>
                <a:cs typeface="Roboto" pitchFamily="34" charset="-120"/>
              </a:rPr>
              <a:t>If you do not do the prescribed therapy, you may not recover.</a:t>
            </a:r>
          </a:p>
        </p:txBody>
      </p:sp>
      <p:pic>
        <p:nvPicPr>
          <p:cNvPr id="17" name="Picture 2" descr="AHNS - American Head and Neck Society - Head and Neck Cancer Research &amp;  Education">
            <a:extLst>
              <a:ext uri="{FF2B5EF4-FFF2-40B4-BE49-F238E27FC236}">
                <a16:creationId xmlns:a16="http://schemas.microsoft.com/office/drawing/2014/main" id="{A4BDFB80-C7E0-CBFB-2013-6626C3B2C4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465" y="430258"/>
            <a:ext cx="822959" cy="8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04EAE8B-4D00-8D1F-BC45-6B0F88850A56}"/>
              </a:ext>
            </a:extLst>
          </p:cNvPr>
          <p:cNvSpPr txBox="1"/>
          <p:nvPr/>
        </p:nvSpPr>
        <p:spPr>
          <a:xfrm>
            <a:off x="482230" y="7961919"/>
            <a:ext cx="6833934" cy="1600438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How to take care of the wound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No lifting more </a:t>
            </a:r>
            <a:r>
              <a:rPr lang="en-US" sz="1200">
                <a:latin typeface="Roboto" pitchFamily="34" charset="0"/>
                <a:ea typeface="Roboto" pitchFamily="34" charset="-122"/>
                <a:cs typeface="Roboto" pitchFamily="34" charset="-120"/>
              </a:rPr>
              <a:t>than 10 </a:t>
            </a:r>
            <a:r>
              <a:rPr lang="en-US" sz="1200" dirty="0" err="1">
                <a:latin typeface="Roboto" pitchFamily="34" charset="0"/>
                <a:ea typeface="Roboto" pitchFamily="34" charset="-122"/>
                <a:cs typeface="Roboto" pitchFamily="34" charset="-120"/>
              </a:rPr>
              <a:t>lbs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 until your doctor clears you. But lots of walking is encouraged!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Go to your prescribed physical therapy / occupational therapy appointments</a:t>
            </a:r>
            <a:b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</a:br>
            <a:r>
              <a:rPr lang="en-US" sz="1200" b="1" u="sng" dirty="0">
                <a:latin typeface="Roboto" pitchFamily="34" charset="0"/>
                <a:ea typeface="Roboto" pitchFamily="34" charset="-122"/>
                <a:cs typeface="Roboto" pitchFamily="34" charset="-120"/>
              </a:rPr>
              <a:t>Dressing:</a:t>
            </a:r>
            <a:endParaRPr lang="en-US" sz="1200" dirty="0"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Step 1: Clean the wound with gentle soap and water or ½ strength hydrogen peroxide daily</a:t>
            </a:r>
          </a:p>
          <a:p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Step 2: Apply Aquaphor or </a:t>
            </a:r>
            <a:r>
              <a:rPr lang="en-US" sz="1200" dirty="0" err="1">
                <a:latin typeface="Roboto" pitchFamily="34" charset="0"/>
                <a:ea typeface="Roboto" pitchFamily="34" charset="-122"/>
                <a:cs typeface="Roboto" pitchFamily="34" charset="-120"/>
              </a:rPr>
              <a:t>vaseline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 to the incision / scars and skin graft to prevent scabs or crusts</a:t>
            </a:r>
          </a:p>
          <a:p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Step 3: Apply xeroform (yellow gauze) or </a:t>
            </a:r>
            <a:r>
              <a:rPr lang="en-US" sz="1200" dirty="0" err="1">
                <a:latin typeface="Roboto" pitchFamily="34" charset="0"/>
                <a:ea typeface="Roboto" pitchFamily="34" charset="-122"/>
                <a:cs typeface="Roboto" pitchFamily="34" charset="-120"/>
              </a:rPr>
              <a:t>adaptic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 to the incision.</a:t>
            </a:r>
          </a:p>
          <a:p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Step 4: Wrap the leg in gauze (snug – but not too tight!)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2211CD2-B418-4E40-DF57-D54C0C9E17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32022" y="3050462"/>
            <a:ext cx="2758402" cy="1551601"/>
          </a:xfrm>
          <a:prstGeom prst="rect">
            <a:avLst/>
          </a:prstGeom>
        </p:spPr>
      </p:pic>
      <p:pic>
        <p:nvPicPr>
          <p:cNvPr id="9" name="Object 10" descr="preencoded.png">
            <a:extLst>
              <a:ext uri="{FF2B5EF4-FFF2-40B4-BE49-F238E27FC236}">
                <a16:creationId xmlns:a16="http://schemas.microsoft.com/office/drawing/2014/main" id="{F9C0BE56-CFCD-636C-AD8A-0F15B8C8FEC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46624" y="4599560"/>
            <a:ext cx="2756671" cy="1551600"/>
          </a:xfrm>
          <a:prstGeom prst="rect">
            <a:avLst/>
          </a:prstGeom>
        </p:spPr>
      </p:pic>
      <p:pic>
        <p:nvPicPr>
          <p:cNvPr id="13" name="Object 11" descr="preencoded.png">
            <a:extLst>
              <a:ext uri="{FF2B5EF4-FFF2-40B4-BE49-F238E27FC236}">
                <a16:creationId xmlns:a16="http://schemas.microsoft.com/office/drawing/2014/main" id="{44D30DBD-4F2F-5B8A-1024-459AFA4072B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4765" y="6211205"/>
            <a:ext cx="2641142" cy="1486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679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189</TotalTime>
  <Words>358</Words>
  <Application>Microsoft Macintosh PowerPoint</Application>
  <PresentationFormat>Custom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Dziegielewski,Peter T</dc:creator>
  <cp:lastModifiedBy>Dziegielewski,Peter T</cp:lastModifiedBy>
  <cp:revision>7</cp:revision>
  <dcterms:created xsi:type="dcterms:W3CDTF">2023-03-31T13:19:35Z</dcterms:created>
  <dcterms:modified xsi:type="dcterms:W3CDTF">2025-08-01T19:21:27Z</dcterms:modified>
</cp:coreProperties>
</file>