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6" r:id="rId3"/>
    <p:sldId id="257" r:id="rId4"/>
    <p:sldId id="260" r:id="rId5"/>
    <p:sldId id="259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0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066"/>
    <p:restoredTop sz="96327"/>
  </p:normalViewPr>
  <p:slideViewPr>
    <p:cSldViewPr snapToGrid="0">
      <p:cViewPr varScale="1">
        <p:scale>
          <a:sx n="132" d="100"/>
          <a:sy n="132" d="100"/>
        </p:scale>
        <p:origin x="1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367156" y="457162"/>
            <a:ext cx="49837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Enhanced Recovery After Surgery (ERAS):</a:t>
            </a:r>
          </a:p>
          <a:p>
            <a:pPr algn="ctr"/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Pre-Op Prescriptions</a:t>
            </a:r>
            <a:endParaRPr lang="en-US" sz="2000" dirty="0">
              <a:solidFill>
                <a:srgbClr val="A6002F"/>
              </a:solidFill>
            </a:endParaRPr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03" y="42246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39097" y="2586117"/>
            <a:ext cx="6894204" cy="203132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Nutrition: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Nestle Impact Advanced Recovery (or similar)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Take 6oz by mouth / feeding tube 3 x a day 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Start 7 days before surgery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You will need 21 x 6 oz cartons</a:t>
            </a:r>
          </a:p>
          <a:p>
            <a:pPr>
              <a:buNone/>
            </a:pP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Gatorade 20 oz (or Powerade Zero if you have diabetes)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drink this (or put in feeding tube) on the morning of surgery before you get to the hospital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856" y="42246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62D7279-C912-4626-498F-18CCBAF70084}"/>
              </a:ext>
            </a:extLst>
          </p:cNvPr>
          <p:cNvSpPr txBox="1"/>
          <p:nvPr/>
        </p:nvSpPr>
        <p:spPr>
          <a:xfrm>
            <a:off x="439097" y="1500273"/>
            <a:ext cx="6894204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16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Prescription Checklist</a:t>
            </a:r>
          </a:p>
          <a:p>
            <a:pPr algn="ctr">
              <a:buNone/>
            </a:pPr>
            <a:endParaRPr lang="en-US" sz="1600" b="1" u="sng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algn="ctr">
              <a:buNone/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Make sure that you have a prescription for the following items: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C08A80-22AA-9C9A-2FCF-0E7E1FE51434}"/>
              </a:ext>
            </a:extLst>
          </p:cNvPr>
          <p:cNvSpPr txBox="1"/>
          <p:nvPr/>
        </p:nvSpPr>
        <p:spPr>
          <a:xfrm>
            <a:off x="439097" y="5020054"/>
            <a:ext cx="6894204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Mouth Wash: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</a:t>
            </a:r>
            <a:r>
              <a:rPr lang="en-US" sz="1400" dirty="0" err="1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Peridex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Oral Rinse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Use 15-30 mL swish and spit x 2 mins, 2 x a day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Start 7 days before surgery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87FDA2-92DC-F10D-160F-B53A01354C96}"/>
              </a:ext>
            </a:extLst>
          </p:cNvPr>
          <p:cNvSpPr txBox="1"/>
          <p:nvPr/>
        </p:nvSpPr>
        <p:spPr>
          <a:xfrm>
            <a:off x="439097" y="6376773"/>
            <a:ext cx="6894204" cy="28931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Pain Killers: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Gabapentin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 - if you are </a:t>
            </a:r>
            <a:r>
              <a:rPr lang="en-US" sz="1400" i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less that 70 years old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: take 600 mg the morning of surgery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 - if you are </a:t>
            </a:r>
            <a:r>
              <a:rPr lang="en-US" sz="1400" i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70 years or older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: take 300 mg the morning of surgery</a:t>
            </a:r>
          </a:p>
          <a:p>
            <a:pPr>
              <a:buNone/>
            </a:pP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Tylenol (acetaminophen)</a:t>
            </a: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if you weigh </a:t>
            </a:r>
            <a:r>
              <a:rPr lang="en-US" sz="1400" i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less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than 135 </a:t>
            </a:r>
            <a:r>
              <a:rPr lang="en-US" sz="1400" dirty="0" err="1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(60kG): take 650 mg the morning of surgery</a:t>
            </a: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if you weigh </a:t>
            </a:r>
            <a:r>
              <a:rPr lang="en-US" sz="1400" i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more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than 135 </a:t>
            </a:r>
            <a:r>
              <a:rPr lang="en-US" sz="1400" dirty="0" err="1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(60kG): take 1000 mg the morning of surgery</a:t>
            </a:r>
          </a:p>
          <a:p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Celebrex (avoid if you have had a heart attack, asthma or stomach ulcers)</a:t>
            </a: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take 200mg the morning of surgery</a:t>
            </a:r>
          </a:p>
          <a:p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0877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367156" y="457162"/>
            <a:ext cx="49837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Enhanced Recovery After Surgery (ERAS):</a:t>
            </a:r>
          </a:p>
          <a:p>
            <a:pPr algn="ctr"/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Pre-Op Preparation</a:t>
            </a:r>
            <a:endParaRPr lang="en-US" sz="2000" dirty="0">
              <a:solidFill>
                <a:srgbClr val="A6002F"/>
              </a:solidFill>
            </a:endParaRPr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03" y="42246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39097" y="1925606"/>
            <a:ext cx="6894204" cy="784830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 Week Before Surgery: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Fill your prescription for Gabapentin, +/- Celebrex and </a:t>
            </a:r>
            <a:r>
              <a:rPr lang="en-US" sz="1400" dirty="0" err="1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Peridex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(mouth rinse)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Ensure you have Tylenol (acetaminophen) available to take the morning of surgery.</a:t>
            </a:r>
          </a:p>
          <a:p>
            <a:pPr>
              <a:buNone/>
            </a:pP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Purchase 21 x 6oz cartons of a Nestle Advanced Recovery drink (by mouth or feeding tube).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Take 1 x 6oz carton 3 times a day for the 7 days right before surgery</a:t>
            </a:r>
          </a:p>
          <a:p>
            <a:pPr>
              <a:buNone/>
            </a:pP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Buy 1 x 20oz Gatorade of your favorite flavor. Avoid G2 Gatorade because it does not give you the amount of sugar your body needs during surgery. 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</a:t>
            </a:r>
            <a:r>
              <a:rPr lang="en-US" sz="1400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If you have diabetes, substitute Gatorade with Powerade Zero. </a:t>
            </a:r>
          </a:p>
          <a:p>
            <a:pPr>
              <a:buNone/>
            </a:pP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Night Before Surgery: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Unless your surgeon or anesthesia doctor tell you otherwise, take your normal nighttime medications</a:t>
            </a: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Eat and drink normally until </a:t>
            </a:r>
            <a:r>
              <a:rPr lang="en-US" sz="1400" i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midnight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before your surgery – do not eat </a:t>
            </a: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ANY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food after midnight. </a:t>
            </a:r>
          </a:p>
          <a:p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Morning of Surgery: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Unless your surgeon or anesthesia doctor tell you otherwise, take your normal morning medications</a:t>
            </a:r>
          </a:p>
          <a:p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Arrive at least 2 hours prior to your scheduled time of surgery. </a:t>
            </a:r>
          </a:p>
          <a:p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Before You Arrive At the Hospital: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Drink your 20oz Gatorade prior to arriving at the hospital. </a:t>
            </a: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</a:t>
            </a:r>
            <a:r>
              <a:rPr lang="en-US" sz="1400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If you have diabetes, substitute Gatorade with Powerade Zero. </a:t>
            </a:r>
          </a:p>
          <a:p>
            <a:endParaRPr lang="en-US" sz="1400" u="sng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Take the prescribed Gabapentin +/- Celebrex</a:t>
            </a:r>
          </a:p>
          <a:p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If you weigh </a:t>
            </a:r>
            <a:r>
              <a:rPr lang="en-US" sz="1400" i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under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135lbs (60Kg) 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  <a:sym typeface="Wingdings" pitchFamily="2" charset="2"/>
              </a:rPr>
              <a:t> take 650 mg of Tylenol (acetaminophen)</a:t>
            </a: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If you weigh </a:t>
            </a:r>
            <a:r>
              <a:rPr lang="en-US" sz="1400" i="1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over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135lbs (60Kg) 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  <a:sym typeface="Wingdings" pitchFamily="2" charset="2"/>
              </a:rPr>
              <a:t> take 1000 mg of Tylenol (acetaminophen)</a:t>
            </a:r>
          </a:p>
          <a:p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  <a:sym typeface="Wingdings" pitchFamily="2" charset="2"/>
            </a:endParaRP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Shower thoroughly and shave your face. You may keep your moustache if your surgeon allows for it. 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856" y="42246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62D7279-C912-4626-498F-18CCBAF70084}"/>
              </a:ext>
            </a:extLst>
          </p:cNvPr>
          <p:cNvSpPr txBox="1"/>
          <p:nvPr/>
        </p:nvSpPr>
        <p:spPr>
          <a:xfrm>
            <a:off x="439097" y="1500273"/>
            <a:ext cx="6894204" cy="33855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16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Patient TO DO Checklist:</a:t>
            </a:r>
          </a:p>
        </p:txBody>
      </p:sp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367156" y="457162"/>
            <a:ext cx="49837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Enhanced Recovery After Surgery (ERAS):</a:t>
            </a:r>
          </a:p>
          <a:p>
            <a:pPr algn="ctr"/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Time-Out Checklist</a:t>
            </a:r>
            <a:endParaRPr lang="en-US" sz="2000" dirty="0">
              <a:solidFill>
                <a:srgbClr val="A6002F"/>
              </a:solidFill>
            </a:endParaRPr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03" y="42246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20996" y="1337719"/>
            <a:ext cx="3358600" cy="826351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no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Patient ID Check: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Name   ◻︎ DOB    ◻︎ MRN</a:t>
            </a:r>
          </a:p>
          <a:p>
            <a:pPr>
              <a:buNone/>
            </a:pPr>
            <a:b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Consents in Chart: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Surgery: ablation    ◻︎ Surgery: recon </a:t>
            </a:r>
            <a:b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Anesthesia              ◻︎ Blood</a:t>
            </a:r>
            <a:b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PHI for Pics / Videos</a:t>
            </a:r>
          </a:p>
          <a:p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Sites Marked: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Tumor		◻︎ Neck(s)</a:t>
            </a:r>
            <a:b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Flap Site</a:t>
            </a:r>
            <a:b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b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Anesthetic &amp; Case Sequence: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Short acting agents preferred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TIVA Preferred / Avoid Inhaled Agents</a:t>
            </a:r>
            <a:b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Paralytics:         yes     no</a:t>
            </a:r>
            <a:b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Case Sequence</a:t>
            </a:r>
          </a:p>
          <a:p>
            <a:pPr>
              <a:buNone/>
            </a:pPr>
            <a:endParaRPr lang="en-US" sz="1400" b="1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Airway: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Oral ETT     ◻︎ Nasal ETT     ◻︎ Trach  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End of Case Plan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FiO</a:t>
            </a:r>
            <a:r>
              <a:rPr lang="en-US" sz="1400" baseline="-250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Restrictions</a:t>
            </a:r>
          </a:p>
          <a:p>
            <a:pPr>
              <a:buNone/>
            </a:pPr>
            <a:endParaRPr lang="en-US" sz="1400" b="1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Lines:</a:t>
            </a: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Art line (if used) in non-flap limb </a:t>
            </a: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2 large bore IVs in non-flap limb(s)</a:t>
            </a: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Temp foley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Feeding Tube:      Nasal         PEG</a:t>
            </a:r>
          </a:p>
          <a:p>
            <a:pPr>
              <a:buNone/>
            </a:pPr>
            <a:endParaRPr lang="en-US" sz="1400" b="1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Allergies:</a:t>
            </a:r>
            <a:b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lang="en-US" sz="1400" b="1" u="sng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Antibiotics: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Ampicillin-Sulbactam (Unasyn) 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Ancef &amp; Flagyl</a:t>
            </a:r>
          </a:p>
          <a:p>
            <a:endParaRPr lang="en-US" sz="1400" dirty="0">
              <a:solidFill>
                <a:schemeClr val="accent1">
                  <a:lumMod val="50000"/>
                </a:schemeClr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     ◻︎ If PCN allergy: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Levaquin &amp; Flagyl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lang="en-US" sz="1400" dirty="0">
              <a:solidFill>
                <a:schemeClr val="accent1">
                  <a:lumMod val="50000"/>
                </a:schemeClr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856" y="42246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FCD28FB-9D66-CF7C-AF27-19A088EB37F7}"/>
              </a:ext>
            </a:extLst>
          </p:cNvPr>
          <p:cNvSpPr txBox="1"/>
          <p:nvPr/>
        </p:nvSpPr>
        <p:spPr>
          <a:xfrm>
            <a:off x="3886200" y="1337719"/>
            <a:ext cx="3465204" cy="826351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bIns="0">
            <a:noAutofit/>
          </a:bodyPr>
          <a:lstStyle/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Anti-Nausea: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Decadron 1mg/kg (up to 16mg) IV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Ondansteron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8mg IV</a:t>
            </a:r>
            <a:endParaRPr lang="en-US" sz="1400" b="1" u="sng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endParaRPr lang="en-US" sz="1400" b="1" u="sng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Fluid/Blood Management: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&lt; 5.5L fluids /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normovolemia</a:t>
            </a:r>
            <a:endParaRPr lang="en-US" sz="1400" b="1" u="sng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Transfuse if Hgb &lt;7 /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Hct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&lt; 21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Increase threshold if cardiac condition</a:t>
            </a:r>
            <a:endParaRPr lang="en-US" sz="1400" b="1" u="sng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endParaRPr lang="en-US" sz="1400" b="1" u="sng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Pressors: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Notify surgeon if needed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Intermittent bolus preferred over drip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Agents preferred: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Norepinephrine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Medium dose dopamine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- Dobutamine</a:t>
            </a:r>
          </a:p>
          <a:p>
            <a:endParaRPr lang="en-US" sz="1400" b="1" u="sng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VTE Prophylaxis: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Sequential compression devices on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5000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Heparin if &lt;2 SCD on</a:t>
            </a:r>
          </a:p>
          <a:p>
            <a:endParaRPr lang="en-US" sz="1400" dirty="0">
              <a:solidFill>
                <a:schemeClr val="accent1">
                  <a:lumMod val="50000"/>
                </a:schemeClr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Patient Medications:</a:t>
            </a:r>
          </a:p>
          <a:p>
            <a:pPr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Anticoagulants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Beta Blockers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Other meds of interest</a:t>
            </a:r>
          </a:p>
          <a:p>
            <a:pPr>
              <a:buNone/>
            </a:pPr>
            <a:endParaRPr lang="en-US" sz="1400" b="1" dirty="0">
              <a:solidFill>
                <a:schemeClr val="accent1">
                  <a:lumMod val="50000"/>
                </a:schemeClr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Equipment and Implants:</a:t>
            </a:r>
            <a:b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Ablation Specific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Recon Specific</a:t>
            </a:r>
            <a:endParaRPr lang="en-US" sz="1400" b="1" u="sng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b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Post-0p Destination and Status:</a:t>
            </a:r>
            <a:b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lang="en-US" sz="1400" b="1" u="sng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endParaRPr lang="en-US" sz="1400" b="1" u="sng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Family Contact: </a:t>
            </a:r>
          </a:p>
          <a:p>
            <a:pPr>
              <a:buNone/>
            </a:pPr>
            <a:endParaRPr lang="en-US" sz="1400" b="1" u="sng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9687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367156" y="457162"/>
            <a:ext cx="49837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325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Enhanced Recovery After Surgery (ERAS):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Anesthesia Reference</a:t>
            </a:r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Card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A6002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03" y="42246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20996" y="1337719"/>
            <a:ext cx="3358600" cy="826351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Anesthetic: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A6002F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Short acting agents preferred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TIVA Preferred / Avoid inhalational agents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Avoid paralytics when possible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3246C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Airway: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If Tracheostomy: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	- FiO</a:t>
            </a:r>
            <a:r>
              <a:rPr kumimoji="0" lang="en-US" sz="1400" b="0" i="0" u="none" strike="noStrike" kern="1200" cap="none" spc="0" normalizeH="0" baseline="-2500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 &lt; 30% during tracheostomy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A6002F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If Intubated: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	- Ensure tube well below glottis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	- FiO</a:t>
            </a:r>
            <a:r>
              <a:rPr kumimoji="0" lang="en-US" sz="1400" b="0" i="0" u="none" strike="noStrike" kern="1200" cap="none" spc="0" normalizeH="0" baseline="-2500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 &lt; 30% when cautery near 	airway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Extubated / Off ventilator at end of case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3246C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Ventilation: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Tidal volumes 4-6mL/Kg (Ideal BW)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PEEP 5-10cm H</a:t>
            </a:r>
            <a:r>
              <a:rPr kumimoji="0" lang="en-US" sz="1400" b="0" i="0" u="none" strike="noStrike" kern="1200" cap="none" spc="0" normalizeH="0" baseline="-2500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Peak pressure &lt; 30cm H</a:t>
            </a:r>
            <a:r>
              <a:rPr kumimoji="0" lang="en-US" sz="1400" b="0" i="0" u="none" strike="noStrike" kern="1200" cap="none" spc="0" normalizeH="0" baseline="-2500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Frequent recruitment maneuvers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3246C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Lines: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Art line (if used) in non-flap limb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2 large bore IVs in non-flap limb(s)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Temp foley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3246C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3246C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Antibiotics: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Give 1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hr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 pre-incision, continue x 24h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Ampicillin-Sulbactam or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Ancef &amp; Flagyl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      ◻︎ If PCN allergy: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	- Levaquin &amp; Flagyl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856" y="42246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FCD28FB-9D66-CF7C-AF27-19A088EB37F7}"/>
              </a:ext>
            </a:extLst>
          </p:cNvPr>
          <p:cNvSpPr txBox="1"/>
          <p:nvPr/>
        </p:nvSpPr>
        <p:spPr>
          <a:xfrm>
            <a:off x="3886200" y="1337719"/>
            <a:ext cx="3465204" cy="826351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bIns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VTE Prophylaxis: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Sequential compression devices (SCD)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5000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sc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 Heparin if </a:t>
            </a:r>
            <a:r>
              <a:rPr lang="en-US" sz="1400" dirty="0">
                <a:solidFill>
                  <a:srgbClr val="4472C4">
                    <a:lumMod val="5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&lt;2 SCD on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A6002F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Body Temperature: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Maintain normothermia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3246C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A6002F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Fluid Management: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Goal directed fluid therapy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 &lt; 5L fluids /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normovolemia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A6002F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A6002F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Blood Transfusion: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A6002F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Transfuse if Hgb &lt;7 /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Hct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 &lt; 21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Increase threshold if cardiac condition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Pressors: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Notify surgeon if needed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Intermittent bolus preferred over drip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Agents preferred: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	- Norepinephrine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	- Medium dose dopamine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	- Dobutamine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Pain Management: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Multi-modal analgesia: acetaminophen, gabapentin,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toradol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, opiates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PONV: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Pre-incision: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Decadron 1mg/kg (up to 16mg) IV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Ondansteron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 8mg IV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Pre-emergence: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◻︎Add up to an additional 3 anti-emetics: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-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aprepitant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	 	- meclizine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- scopolamine	-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metaclopramide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3246C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3246C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- haloperidol</a:t>
            </a:r>
          </a:p>
        </p:txBody>
      </p:sp>
    </p:spTree>
    <p:extLst>
      <p:ext uri="{BB962C8B-B14F-4D97-AF65-F5344CB8AC3E}">
        <p14:creationId xmlns:p14="http://schemas.microsoft.com/office/powerpoint/2010/main" val="2604470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367156" y="457162"/>
            <a:ext cx="49837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Enhanced Recovery After Surgery (ERAS):</a:t>
            </a:r>
          </a:p>
          <a:p>
            <a:pPr algn="ctr"/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Basic Postoperative Guidelines</a:t>
            </a:r>
            <a:endParaRPr lang="en-US" sz="2000" dirty="0">
              <a:solidFill>
                <a:srgbClr val="A6002F"/>
              </a:solidFill>
            </a:endParaRPr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03" y="42246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500439" y="1612064"/>
            <a:ext cx="3358600" cy="116955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Anesthetic: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Wean off anesthesia and ventilator ASAP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No routine ventilator assisted breathing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856" y="42246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FCD28FB-9D66-CF7C-AF27-19A088EB37F7}"/>
              </a:ext>
            </a:extLst>
          </p:cNvPr>
          <p:cNvSpPr txBox="1"/>
          <p:nvPr/>
        </p:nvSpPr>
        <p:spPr>
          <a:xfrm>
            <a:off x="500439" y="4253432"/>
            <a:ext cx="3343092" cy="116955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VTE Prophylaxis: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Sequential compression devices on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SC Heparin or LMWH per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Caprini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score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No “flap VTE” prophylaxis needed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CDC86E-811B-A138-F9DE-96E07C1F5334}"/>
              </a:ext>
            </a:extLst>
          </p:cNvPr>
          <p:cNvSpPr txBox="1"/>
          <p:nvPr/>
        </p:nvSpPr>
        <p:spPr>
          <a:xfrm>
            <a:off x="3967915" y="4253432"/>
            <a:ext cx="3358600" cy="353943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Pain Management: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Multimodal Analgesia: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 ◻︎ Acetaminophen (PO / IV)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 ◻︎ NSAIDs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	 ◻︎ Toradol x 72 </a:t>
            </a:r>
            <a:r>
              <a:rPr lang="en-US" sz="1400" dirty="0" err="1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hrs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	 ◻︎ Celecoxib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	 ◻︎ Ibuprofen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 ◻︎ Gabapentin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 ◻︎ Minimize </a:t>
            </a:r>
            <a:r>
              <a:rPr lang="en-US" sz="1400" dirty="0" err="1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Opiods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	 ◻︎ Consider PCA Pump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Local Anesthetic: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 ◻︎ Infiltrate wound when possible 	(e.g. STSG site)</a:t>
            </a: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Consider hydrocolloid dressing on STSG site</a:t>
            </a:r>
          </a:p>
          <a:p>
            <a:pPr>
              <a:buNone/>
            </a:pPr>
            <a:endParaRPr lang="en-US" sz="1400" dirty="0">
              <a:solidFill>
                <a:schemeClr val="accent1">
                  <a:lumMod val="50000"/>
                </a:schemeClr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AF886A-1BDF-01C3-FDA3-FE702A6E93CF}"/>
              </a:ext>
            </a:extLst>
          </p:cNvPr>
          <p:cNvSpPr txBox="1"/>
          <p:nvPr/>
        </p:nvSpPr>
        <p:spPr>
          <a:xfrm>
            <a:off x="492685" y="8544099"/>
            <a:ext cx="3358600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Reflux Management: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PPI or H2 Blocker x 2 </a:t>
            </a:r>
            <a:r>
              <a:rPr lang="en-US" sz="1400" dirty="0" err="1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wks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72B095-80EA-8041-EF31-522C4C2163C7}"/>
              </a:ext>
            </a:extLst>
          </p:cNvPr>
          <p:cNvSpPr txBox="1"/>
          <p:nvPr/>
        </p:nvSpPr>
        <p:spPr>
          <a:xfrm>
            <a:off x="500439" y="5557575"/>
            <a:ext cx="3358600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Nicotine Replacement: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Avoid / Not recommended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6A5DC5-DFCA-A923-1B63-C04CAB862ADE}"/>
              </a:ext>
            </a:extLst>
          </p:cNvPr>
          <p:cNvSpPr txBox="1"/>
          <p:nvPr/>
        </p:nvSpPr>
        <p:spPr>
          <a:xfrm>
            <a:off x="492685" y="6200611"/>
            <a:ext cx="3358600" cy="224676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Mobilization Goals: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HOB @ 30</a:t>
            </a:r>
            <a:r>
              <a:rPr lang="en-US" sz="1400" baseline="300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0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Progressive Mobilization: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◻︎ POD 1: up to a chair and 	assisted walking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	◻︎ POD 2: assisted walking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◻︎ POD 3: increase walking 	independence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Incentive spirometry or deep breathing exercises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9398F3-B996-667B-54B3-66E4848F3BFD}"/>
              </a:ext>
            </a:extLst>
          </p:cNvPr>
          <p:cNvSpPr txBox="1"/>
          <p:nvPr/>
        </p:nvSpPr>
        <p:spPr>
          <a:xfrm>
            <a:off x="3967915" y="1611440"/>
            <a:ext cx="3358600" cy="160043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Diet: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Initiate enteral feeding 6-12 hours post-op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	 ◻︎ Minimize starvation period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Initiate oral feeding as soon as possible based on resection and reconstruction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1CA83DA-BB94-3A88-D6A2-4FC7F39D4D85}"/>
              </a:ext>
            </a:extLst>
          </p:cNvPr>
          <p:cNvSpPr txBox="1"/>
          <p:nvPr/>
        </p:nvSpPr>
        <p:spPr>
          <a:xfrm>
            <a:off x="500439" y="2939637"/>
            <a:ext cx="3358600" cy="116955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Tracheostomy Management: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Avoid tracheostomy if safe to do so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Use uncuffed tubes or deflate cuff as soon as possible</a:t>
            </a: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Avoid unnecessary time on ventilator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7FF435A-C764-D5DD-6842-0CC0F3055FD6}"/>
              </a:ext>
            </a:extLst>
          </p:cNvPr>
          <p:cNvSpPr txBox="1"/>
          <p:nvPr/>
        </p:nvSpPr>
        <p:spPr>
          <a:xfrm>
            <a:off x="3967915" y="3363323"/>
            <a:ext cx="3358600" cy="73866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 err="1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Alchol</a:t>
            </a: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Replacement: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Avoid / Not recommended</a:t>
            </a: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Use CIWA Protocol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A83043-6BCB-0E26-2D68-1F3E362E64FB}"/>
              </a:ext>
            </a:extLst>
          </p:cNvPr>
          <p:cNvSpPr txBox="1"/>
          <p:nvPr/>
        </p:nvSpPr>
        <p:spPr>
          <a:xfrm>
            <a:off x="3967915" y="7897768"/>
            <a:ext cx="3358600" cy="116955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Antibiotic Prophylaxis: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>
              <a:buNone/>
            </a:pP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Unasyn or Ancef/Flagyl IV x 24 </a:t>
            </a:r>
            <a:r>
              <a:rPr lang="en-US" sz="1400" dirty="0" err="1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hrs</a:t>
            </a:r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, unless active infection present</a:t>
            </a:r>
          </a:p>
          <a:p>
            <a:r>
              <a:rPr lang="en-US" sz="1400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◻︎ Chlorhexidine oral rinse QID for oral care</a:t>
            </a:r>
          </a:p>
        </p:txBody>
      </p:sp>
    </p:spTree>
    <p:extLst>
      <p:ext uri="{BB962C8B-B14F-4D97-AF65-F5344CB8AC3E}">
        <p14:creationId xmlns:p14="http://schemas.microsoft.com/office/powerpoint/2010/main" val="3101000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720</TotalTime>
  <Words>1424</Words>
  <Application>Microsoft Macintosh PowerPoint</Application>
  <PresentationFormat>Custom</PresentationFormat>
  <Paragraphs>232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21</cp:revision>
  <dcterms:created xsi:type="dcterms:W3CDTF">2023-03-31T13:19:35Z</dcterms:created>
  <dcterms:modified xsi:type="dcterms:W3CDTF">2025-08-03T19:46:53Z</dcterms:modified>
</cp:coreProperties>
</file>