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00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76"/>
    <p:restoredTop sz="96327"/>
  </p:normalViewPr>
  <p:slideViewPr>
    <p:cSldViewPr snapToGrid="0">
      <p:cViewPr varScale="1">
        <p:scale>
          <a:sx n="149" d="100"/>
          <a:sy n="149" d="100"/>
        </p:scale>
        <p:origin x="360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580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395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021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883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529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086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976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821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206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536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841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119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600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3" descr="preencoded.png">
            <a:extLst>
              <a:ext uri="{FF2B5EF4-FFF2-40B4-BE49-F238E27FC236}">
                <a16:creationId xmlns:a16="http://schemas.microsoft.com/office/drawing/2014/main" id="{9A9951E7-D42A-5C98-581B-904611F66B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008" y="284491"/>
            <a:ext cx="7098383" cy="948941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541E045-EDA7-D086-E315-63DEF5D6E7C3}"/>
              </a:ext>
            </a:extLst>
          </p:cNvPr>
          <p:cNvSpPr txBox="1"/>
          <p:nvPr/>
        </p:nvSpPr>
        <p:spPr>
          <a:xfrm>
            <a:off x="1965659" y="597942"/>
            <a:ext cx="3888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Hemi-Glossectomy</a:t>
            </a:r>
          </a:p>
          <a:p>
            <a:pPr algn="ctr"/>
            <a:r>
              <a:rPr lang="en-US" sz="2000" b="1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(Half Tongue Removal)</a:t>
            </a:r>
            <a:endParaRPr lang="en-US" sz="2000" dirty="0">
              <a:solidFill>
                <a:srgbClr val="A6002F"/>
              </a:solidFill>
            </a:endParaRPr>
          </a:p>
        </p:txBody>
      </p:sp>
      <p:pic>
        <p:nvPicPr>
          <p:cNvPr id="1026" name="Picture 2" descr="AHNS - American Head and Neck Society - Head and Neck Cancer Research &amp;  Education">
            <a:extLst>
              <a:ext uri="{FF2B5EF4-FFF2-40B4-BE49-F238E27FC236}">
                <a16:creationId xmlns:a16="http://schemas.microsoft.com/office/drawing/2014/main" id="{E4D88184-2BC6-FA1C-FD22-990D4AA41F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867" y="413975"/>
            <a:ext cx="822959" cy="8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F4E2943-E9FC-952F-E65B-4C5326B4BB5F}"/>
              </a:ext>
            </a:extLst>
          </p:cNvPr>
          <p:cNvSpPr txBox="1"/>
          <p:nvPr/>
        </p:nvSpPr>
        <p:spPr>
          <a:xfrm>
            <a:off x="469232" y="1363184"/>
            <a:ext cx="6833936" cy="492443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What is a “hemi-glossectomy”?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About half the tongue is taken out to get rid of the cancer.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9A690AD-9B77-082B-FD73-491600284CC8}"/>
              </a:ext>
            </a:extLst>
          </p:cNvPr>
          <p:cNvSpPr txBox="1"/>
          <p:nvPr/>
        </p:nvSpPr>
        <p:spPr>
          <a:xfrm>
            <a:off x="476867" y="1975403"/>
            <a:ext cx="6833935" cy="1415772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Why do I need a hemi-glossectomy?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To get rid of your mouth cancer, your surgeon needs to remove all parts that look or feel like cancer as well as a safety “margin” (1-2cm) beyond this.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Cancers have “roots” that go beyond what we can see and feel. That is why more than just what looks like cancer must be removed.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Once the cancer is removed and extra margins are sent for an immediate analysis (frozen section), you will have about half of your tongue left.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7E8F2A5-41C7-AC5E-84A0-83B8929ED584}"/>
              </a:ext>
            </a:extLst>
          </p:cNvPr>
          <p:cNvSpPr txBox="1"/>
          <p:nvPr/>
        </p:nvSpPr>
        <p:spPr>
          <a:xfrm>
            <a:off x="492995" y="3716989"/>
            <a:ext cx="3544167" cy="344709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What to expect?</a:t>
            </a:r>
            <a:endParaRPr lang="en-US" sz="1400" dirty="0">
              <a:solidFill>
                <a:srgbClr val="A6002F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>
                <a:latin typeface="Roboto" pitchFamily="34" charset="0"/>
                <a:ea typeface="Roboto" pitchFamily="34" charset="-122"/>
                <a:cs typeface="Roboto" pitchFamily="34" charset="-120"/>
              </a:rPr>
              <a:t>Short term: </a:t>
            </a:r>
          </a:p>
          <a:p>
            <a:pPr marL="344488" lvl="1" indent="-173038">
              <a:buFont typeface="Arial" panose="020B0604020202020204" pitchFamily="34" charset="0"/>
              <a:buChar char="•"/>
              <a:tabLst>
                <a:tab pos="280988" algn="l"/>
              </a:tabLst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Your tongue will be rebuilt with tissue from another part of your body (graft/flap). This helps you talk and swallow better.</a:t>
            </a:r>
          </a:p>
          <a:p>
            <a:pPr marL="344488" lvl="1" indent="-173038">
              <a:buFont typeface="Arial" panose="020B0604020202020204" pitchFamily="34" charset="0"/>
              <a:buChar char="•"/>
              <a:tabLst>
                <a:tab pos="280988" algn="l"/>
              </a:tabLst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Your tongue and the graft/flap will swell up after surgery, and your tongue may hang out of your mouth for a few weeks. </a:t>
            </a:r>
          </a:p>
          <a:p>
            <a:pPr marL="344488" lvl="1" indent="-173038">
              <a:buFont typeface="Arial" panose="020B0604020202020204" pitchFamily="34" charset="0"/>
              <a:buChar char="•"/>
              <a:tabLst>
                <a:tab pos="280988" algn="l"/>
              </a:tabLst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 may need a trach-tube (tr-</a:t>
            </a:r>
            <a:r>
              <a:rPr lang="en-US" sz="1200" dirty="0" err="1">
                <a:latin typeface="Roboto" pitchFamily="34" charset="0"/>
                <a:ea typeface="Roboto" pitchFamily="34" charset="-122"/>
                <a:cs typeface="Roboto" pitchFamily="34" charset="-120"/>
              </a:rPr>
              <a:t>ake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) temporarily because of the swelling. </a:t>
            </a:r>
          </a:p>
          <a:p>
            <a:pPr marL="171450" lvl="1" indent="-161925">
              <a:buFont typeface="Arial" panose="020B0604020202020204" pitchFamily="34" charset="0"/>
              <a:buChar char="•"/>
            </a:pPr>
            <a:r>
              <a:rPr lang="en-US" sz="1200" b="1" dirty="0">
                <a:latin typeface="Roboto" pitchFamily="34" charset="0"/>
                <a:ea typeface="Roboto" pitchFamily="34" charset="-122"/>
                <a:cs typeface="Roboto" pitchFamily="34" charset="-120"/>
              </a:rPr>
              <a:t>Long term: </a:t>
            </a:r>
          </a:p>
          <a:p>
            <a:pPr marL="344488" lvl="2" indent="-173038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swelling will go down and the graft/flap will shrink over time. </a:t>
            </a:r>
          </a:p>
          <a:p>
            <a:pPr marL="344488" lvl="2" indent="-173038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 will need speech and swallowing therapy/rehab for a year to recover as much as you can. If you do not start therapy early after surgery, you may not recover.</a:t>
            </a:r>
          </a:p>
          <a:p>
            <a:pPr marL="344488" lvl="2" indent="-173038">
              <a:buFont typeface="Arial" panose="020B0604020202020204" pitchFamily="34" charset="0"/>
              <a:buChar char="•"/>
            </a:pPr>
            <a:endParaRPr lang="en-US" sz="1200" b="1" dirty="0">
              <a:latin typeface="Roboto" pitchFamily="34" charset="0"/>
              <a:ea typeface="Roboto" pitchFamily="34" charset="-122"/>
              <a:cs typeface="Roboto" pitchFamily="34" charset="-120"/>
            </a:endParaRPr>
          </a:p>
        </p:txBody>
      </p:sp>
      <p:pic>
        <p:nvPicPr>
          <p:cNvPr id="17" name="Picture 2" descr="AHNS - American Head and Neck Society - Head and Neck Cancer Research &amp;  Education">
            <a:extLst>
              <a:ext uri="{FF2B5EF4-FFF2-40B4-BE49-F238E27FC236}">
                <a16:creationId xmlns:a16="http://schemas.microsoft.com/office/drawing/2014/main" id="{A4BDFB80-C7E0-CBFB-2013-6626C3B2C4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465" y="430258"/>
            <a:ext cx="822959" cy="8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04EAE8B-4D00-8D1F-BC45-6B0F88850A56}"/>
              </a:ext>
            </a:extLst>
          </p:cNvPr>
          <p:cNvSpPr txBox="1"/>
          <p:nvPr/>
        </p:nvSpPr>
        <p:spPr>
          <a:xfrm>
            <a:off x="492995" y="7460795"/>
            <a:ext cx="6833934" cy="160043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How to take care of your mouth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No lifting more than 10 </a:t>
            </a:r>
            <a:r>
              <a:rPr lang="en-US" sz="1200" dirty="0" err="1">
                <a:latin typeface="Roboto" pitchFamily="34" charset="0"/>
                <a:ea typeface="Roboto" pitchFamily="34" charset="-122"/>
                <a:cs typeface="Roboto" pitchFamily="34" charset="-120"/>
              </a:rPr>
              <a:t>lbs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 until your doctor clears you. But lots of walking is encouraged!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Go to therapy: speech/swallowing therapy appointments with your SLP (Speech Language Pathologist).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Use your mouth cleaning medications (saline or baking soda rinses, </a:t>
            </a:r>
            <a:r>
              <a:rPr lang="en-US" sz="1200" dirty="0" err="1">
                <a:latin typeface="Roboto" pitchFamily="34" charset="0"/>
                <a:ea typeface="Roboto" pitchFamily="34" charset="-122"/>
                <a:cs typeface="Roboto" pitchFamily="34" charset="-120"/>
              </a:rPr>
              <a:t>Peridex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) as instructed.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Brush and floss your teeth normally once your doctor says it is ok.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Increase your diet by mouth as instructed by your SLP </a:t>
            </a:r>
            <a:b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</a:br>
            <a:endParaRPr lang="en-US" sz="1200" dirty="0">
              <a:latin typeface="Roboto" pitchFamily="34" charset="0"/>
              <a:ea typeface="Roboto" pitchFamily="34" charset="-122"/>
              <a:cs typeface="Roboto" pitchFamily="34" charset="-120"/>
            </a:endParaRPr>
          </a:p>
        </p:txBody>
      </p:sp>
      <p:pic>
        <p:nvPicPr>
          <p:cNvPr id="8" name="Object 10" descr="preencoded.png">
            <a:extLst>
              <a:ext uri="{FF2B5EF4-FFF2-40B4-BE49-F238E27FC236}">
                <a16:creationId xmlns:a16="http://schemas.microsoft.com/office/drawing/2014/main" id="{ECCBCFD3-8420-184F-7CDA-1310A6C605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5950" y="3488253"/>
            <a:ext cx="2020653" cy="2020653"/>
          </a:xfrm>
          <a:prstGeom prst="rect">
            <a:avLst/>
          </a:prstGeom>
        </p:spPr>
      </p:pic>
      <p:pic>
        <p:nvPicPr>
          <p:cNvPr id="9" name="Object 11" descr="preencoded.png">
            <a:extLst>
              <a:ext uri="{FF2B5EF4-FFF2-40B4-BE49-F238E27FC236}">
                <a16:creationId xmlns:a16="http://schemas.microsoft.com/office/drawing/2014/main" id="{46B171B7-2CF8-7310-A67D-194ECE741F8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9000" y="5332950"/>
            <a:ext cx="2070530" cy="2070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679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284</TotalTime>
  <Words>337</Words>
  <Application>Microsoft Macintosh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Dziegielewski,Peter T</dc:creator>
  <cp:lastModifiedBy>Dziegielewski,Peter T</cp:lastModifiedBy>
  <cp:revision>12</cp:revision>
  <dcterms:created xsi:type="dcterms:W3CDTF">2023-03-31T13:19:35Z</dcterms:created>
  <dcterms:modified xsi:type="dcterms:W3CDTF">2025-08-01T19:07:15Z</dcterms:modified>
</cp:coreProperties>
</file>