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00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09"/>
    <p:restoredTop sz="96327"/>
  </p:normalViewPr>
  <p:slideViewPr>
    <p:cSldViewPr snapToGrid="0">
      <p:cViewPr varScale="1">
        <p:scale>
          <a:sx n="143" d="100"/>
          <a:sy n="143" d="100"/>
        </p:scale>
        <p:origin x="3728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857501-2F81-4446-A13F-F26F5BDABE1C}" type="datetimeFigureOut">
              <a:rPr lang="en-US" smtClean="0"/>
              <a:t>8/1/25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643CC0-F4AE-8C4F-9BC6-ABCFA8E990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7314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643CC0-F4AE-8C4F-9BC6-ABCFA8E9907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164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580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395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021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883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529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086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976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821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206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536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841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119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600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3" descr="preencoded.png">
            <a:extLst>
              <a:ext uri="{FF2B5EF4-FFF2-40B4-BE49-F238E27FC236}">
                <a16:creationId xmlns:a16="http://schemas.microsoft.com/office/drawing/2014/main" id="{9A9951E7-D42A-5C98-581B-904611F66B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008" y="284491"/>
            <a:ext cx="7098383" cy="948941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541E045-EDA7-D086-E315-63DEF5D6E7C3}"/>
              </a:ext>
            </a:extLst>
          </p:cNvPr>
          <p:cNvSpPr txBox="1"/>
          <p:nvPr/>
        </p:nvSpPr>
        <p:spPr>
          <a:xfrm>
            <a:off x="1965659" y="597942"/>
            <a:ext cx="3888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Maxillectomy</a:t>
            </a:r>
            <a:br>
              <a:rPr lang="en-US" sz="2000" b="1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</a:br>
            <a:r>
              <a:rPr lang="en-US" sz="2000" b="1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(Upper Jaw Removal)</a:t>
            </a:r>
          </a:p>
        </p:txBody>
      </p:sp>
      <p:pic>
        <p:nvPicPr>
          <p:cNvPr id="1026" name="Picture 2" descr="AHNS - American Head and Neck Society - Head and Neck Cancer Research &amp;  Education">
            <a:extLst>
              <a:ext uri="{FF2B5EF4-FFF2-40B4-BE49-F238E27FC236}">
                <a16:creationId xmlns:a16="http://schemas.microsoft.com/office/drawing/2014/main" id="{E4D88184-2BC6-FA1C-FD22-990D4AA41F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867" y="413975"/>
            <a:ext cx="822959" cy="8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F4E2943-E9FC-952F-E65B-4C5326B4BB5F}"/>
              </a:ext>
            </a:extLst>
          </p:cNvPr>
          <p:cNvSpPr txBox="1"/>
          <p:nvPr/>
        </p:nvSpPr>
        <p:spPr>
          <a:xfrm>
            <a:off x="469232" y="1282499"/>
            <a:ext cx="6833936" cy="861774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What is a “maxillectomy” (max-</a:t>
            </a:r>
            <a:r>
              <a:rPr lang="en-US" sz="1400" b="1" u="sng" dirty="0" err="1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</a:t>
            </a:r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-</a:t>
            </a:r>
            <a:r>
              <a:rPr lang="en-US" sz="1400" b="1" u="sng" dirty="0" err="1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lekt</a:t>
            </a:r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-oh-mee)?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Part of the upper jaw is removed along with any tissue near it</a:t>
            </a:r>
            <a:r>
              <a:rPr lang="en-US" sz="1200" dirty="0">
                <a:solidFill>
                  <a:prstClr val="black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infected by cancer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. This may include part of the roof of the mouth, cheek and/or skin. </a:t>
            </a:r>
            <a:r>
              <a:rPr lang="en-US" sz="1200" dirty="0">
                <a:solidFill>
                  <a:prstClr val="black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 teeth attached to the part of the jaw that is removed will also come out. </a:t>
            </a:r>
            <a:endParaRPr lang="en-US" sz="1200" dirty="0">
              <a:latin typeface="Roboto" pitchFamily="34" charset="0"/>
              <a:ea typeface="Roboto" pitchFamily="34" charset="-122"/>
              <a:cs typeface="Roboto" pitchFamily="34" charset="-12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9A690AD-9B77-082B-FD73-491600284CC8}"/>
              </a:ext>
            </a:extLst>
          </p:cNvPr>
          <p:cNvSpPr txBox="1"/>
          <p:nvPr/>
        </p:nvSpPr>
        <p:spPr>
          <a:xfrm>
            <a:off x="469231" y="2223070"/>
            <a:ext cx="6833935" cy="1785104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Why do I need a maxillectomy?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To get rid 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of your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mouth / jaw cancer, your surgeon will need to remove all areas that look and feel like cancer as well as a safety “margin” (1-2cm) beyond this.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Cancers have “roots” that go beyond what we can see and feel. That is why more than just what looks like cancer must be removed.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Once the cancer is removed and extra margins are sent for an immediate analysis (frozen section), you will have a hole in the roof of your mouth / upper jaw that may need to be rebuilt with tissue from another part of your body (a flap). If the hole is small you may only need a special denture called an “obturator”.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7E8F2A5-41C7-AC5E-84A0-83B8929ED584}"/>
              </a:ext>
            </a:extLst>
          </p:cNvPr>
          <p:cNvSpPr txBox="1"/>
          <p:nvPr/>
        </p:nvSpPr>
        <p:spPr>
          <a:xfrm>
            <a:off x="476867" y="4122777"/>
            <a:ext cx="3544167" cy="3816429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What to expect?</a:t>
            </a:r>
            <a:endParaRPr lang="en-US" sz="1400" dirty="0">
              <a:solidFill>
                <a:srgbClr val="A6002F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en-US" sz="1200" b="1" dirty="0">
                <a:solidFill>
                  <a:prstClr val="black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Short term: </a:t>
            </a:r>
          </a:p>
          <a:p>
            <a:pPr marL="344488" lvl="1" indent="-173038">
              <a:buFont typeface="Arial" panose="020B0604020202020204" pitchFamily="34" charset="0"/>
              <a:buChar char="•"/>
              <a:tabLst>
                <a:tab pos="280988" algn="l"/>
              </a:tabLst>
              <a:defRPr/>
            </a:pPr>
            <a:r>
              <a:rPr lang="en-US" sz="1200" dirty="0">
                <a:solidFill>
                  <a:prstClr val="black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Your jaw and mouth will be rebuilt with another part of your body (flap) to maximize looks, speech and swallowing. The flap is held in place with a rod and screws.</a:t>
            </a:r>
          </a:p>
          <a:p>
            <a:pPr marL="344488" lvl="1" indent="-173038">
              <a:buFont typeface="Arial" panose="020B0604020202020204" pitchFamily="34" charset="0"/>
              <a:buChar char="•"/>
              <a:tabLst>
                <a:tab pos="280988" algn="l"/>
              </a:tabLst>
              <a:defRPr/>
            </a:pPr>
            <a:r>
              <a:rPr lang="en-US" sz="1200" dirty="0">
                <a:solidFill>
                  <a:prstClr val="black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Your mouth and the flap will swell up surgery and stay that way for days-weeks. </a:t>
            </a:r>
          </a:p>
          <a:p>
            <a:pPr marL="344488" lvl="1" indent="-173038">
              <a:buFont typeface="Arial" panose="020B0604020202020204" pitchFamily="34" charset="0"/>
              <a:buChar char="•"/>
              <a:tabLst>
                <a:tab pos="280988" algn="l"/>
              </a:tabLst>
              <a:defRPr/>
            </a:pPr>
            <a:r>
              <a:rPr lang="en-US" sz="1200" dirty="0">
                <a:solidFill>
                  <a:prstClr val="black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You may need a trach-tube (tr-</a:t>
            </a:r>
            <a:r>
              <a:rPr lang="en-US" sz="1200" dirty="0" err="1">
                <a:solidFill>
                  <a:prstClr val="black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ake</a:t>
            </a:r>
            <a:r>
              <a:rPr lang="en-US" sz="1200" dirty="0">
                <a:solidFill>
                  <a:prstClr val="black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) temporarily because of the swelling. </a:t>
            </a:r>
          </a:p>
          <a:p>
            <a:pPr marL="171450" lvl="1" indent="-161925">
              <a:buFont typeface="Arial" panose="020B0604020202020204" pitchFamily="34" charset="0"/>
              <a:buChar char="•"/>
              <a:defRPr/>
            </a:pPr>
            <a:r>
              <a:rPr lang="en-US" sz="1200" b="1" dirty="0">
                <a:solidFill>
                  <a:prstClr val="black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Long term: </a:t>
            </a:r>
          </a:p>
          <a:p>
            <a:pPr marL="344488" lvl="2" indent="-173038"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 swelling will go down and the flap will shrink over time. </a:t>
            </a:r>
          </a:p>
          <a:p>
            <a:pPr marL="344488" lvl="2" indent="-173038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 will need speech and swallowing therapy/rehab for a year to recover as much as you can. If you do not start therapy early after surgery, you may not recover.</a:t>
            </a:r>
          </a:p>
          <a:p>
            <a:pPr marL="344488" lvl="2" indent="-173038"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You may experience trouble opening your mouth (trismus) and need therapy to help with that.</a:t>
            </a:r>
          </a:p>
        </p:txBody>
      </p:sp>
      <p:pic>
        <p:nvPicPr>
          <p:cNvPr id="17" name="Picture 2" descr="AHNS - American Head and Neck Society - Head and Neck Cancer Research &amp;  Education">
            <a:extLst>
              <a:ext uri="{FF2B5EF4-FFF2-40B4-BE49-F238E27FC236}">
                <a16:creationId xmlns:a16="http://schemas.microsoft.com/office/drawing/2014/main" id="{A4BDFB80-C7E0-CBFB-2013-6626C3B2C4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465" y="430258"/>
            <a:ext cx="822959" cy="8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04EAE8B-4D00-8D1F-BC45-6B0F88850A56}"/>
              </a:ext>
            </a:extLst>
          </p:cNvPr>
          <p:cNvSpPr txBox="1"/>
          <p:nvPr/>
        </p:nvSpPr>
        <p:spPr>
          <a:xfrm>
            <a:off x="492995" y="8059174"/>
            <a:ext cx="6833934" cy="160043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How to take care of your mouth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No lifting more than 10 </a:t>
            </a:r>
            <a:r>
              <a:rPr lang="en-US" sz="1200" dirty="0" err="1">
                <a:latin typeface="Roboto" pitchFamily="34" charset="0"/>
                <a:ea typeface="Roboto" pitchFamily="34" charset="-122"/>
                <a:cs typeface="Roboto" pitchFamily="34" charset="-120"/>
              </a:rPr>
              <a:t>lbs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 until your doctor clears you. But lots of walking is encouraged!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Go to therapy: speech/swallowing therapy appointments with your SLP (Speech Language Pathologist).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Use your mouth cleaning medications (saline or baking soda rinses, </a:t>
            </a:r>
            <a:r>
              <a:rPr lang="en-US" sz="1200" dirty="0" err="1">
                <a:latin typeface="Roboto" pitchFamily="34" charset="0"/>
                <a:ea typeface="Roboto" pitchFamily="34" charset="-122"/>
                <a:cs typeface="Roboto" pitchFamily="34" charset="-120"/>
              </a:rPr>
              <a:t>Peridex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) as instructed.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Brush and floss your teeth normally once your doctor says it is ok.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Increase your diet by mouth as instructed by your SLP</a:t>
            </a:r>
          </a:p>
          <a:p>
            <a:endParaRPr lang="en-US" sz="1200" dirty="0">
              <a:latin typeface="Roboto" pitchFamily="34" charset="0"/>
              <a:ea typeface="Roboto" pitchFamily="34" charset="-122"/>
              <a:cs typeface="Roboto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22679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541</TotalTime>
  <Words>435</Words>
  <Application>Microsoft Macintosh PowerPoint</Application>
  <PresentationFormat>Custom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Dziegielewski,Peter T</dc:creator>
  <cp:lastModifiedBy>Dziegielewski,Peter T</cp:lastModifiedBy>
  <cp:revision>22</cp:revision>
  <dcterms:created xsi:type="dcterms:W3CDTF">2023-03-31T13:19:35Z</dcterms:created>
  <dcterms:modified xsi:type="dcterms:W3CDTF">2025-08-01T19:07:33Z</dcterms:modified>
</cp:coreProperties>
</file>