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29"/>
    <p:restoredTop sz="96327"/>
  </p:normalViewPr>
  <p:slideViewPr>
    <p:cSldViewPr snapToGrid="0">
      <p:cViewPr varScale="1">
        <p:scale>
          <a:sx n="141" d="100"/>
          <a:sy n="141" d="100"/>
        </p:scale>
        <p:origin x="37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58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21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8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29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086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41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BA7DE-F1EC-CE42-A854-356BC183E9B8}" type="datetimeFigureOut">
              <a:rPr lang="en-US" smtClean="0"/>
              <a:t>8/1/25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FF196-4B94-D64D-ABEF-63CF9AD4C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1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3" descr="preencoded.png">
            <a:extLst>
              <a:ext uri="{FF2B5EF4-FFF2-40B4-BE49-F238E27FC236}">
                <a16:creationId xmlns:a16="http://schemas.microsoft.com/office/drawing/2014/main" id="{9A9951E7-D42A-5C98-581B-904611F66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06" y="284491"/>
            <a:ext cx="7098383" cy="94894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1E045-EDA7-D086-E315-63DEF5D6E7C3}"/>
              </a:ext>
            </a:extLst>
          </p:cNvPr>
          <p:cNvSpPr txBox="1"/>
          <p:nvPr/>
        </p:nvSpPr>
        <p:spPr>
          <a:xfrm>
            <a:off x="1426687" y="515466"/>
            <a:ext cx="49441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Supraclavicular Artery Island Flap </a:t>
            </a:r>
          </a:p>
          <a:p>
            <a:pPr algn="ctr"/>
            <a:r>
              <a:rPr lang="en-US" sz="2000" b="1" dirty="0">
                <a:solidFill>
                  <a:srgbClr val="0325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(SCAIF)</a:t>
            </a:r>
            <a:endParaRPr lang="en-US" sz="2000" dirty="0"/>
          </a:p>
        </p:txBody>
      </p:sp>
      <p:pic>
        <p:nvPicPr>
          <p:cNvPr id="1026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E4D88184-2BC6-FA1C-FD22-990D4AA4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67" y="413975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F4E2943-E9FC-952F-E65B-4C5326B4BB5F}"/>
              </a:ext>
            </a:extLst>
          </p:cNvPr>
          <p:cNvSpPr txBox="1"/>
          <p:nvPr/>
        </p:nvSpPr>
        <p:spPr>
          <a:xfrm>
            <a:off x="469232" y="1271795"/>
            <a:ext cx="6833936" cy="86177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is a “regional flap”?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Flesh is moved from one part of the body to another, while leaving it connected to its original blood supply.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It is used to rebuild the body part that was removed.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690AD-9B77-082B-FD73-491600284CC8}"/>
              </a:ext>
            </a:extLst>
          </p:cNvPr>
          <p:cNvSpPr txBox="1"/>
          <p:nvPr/>
        </p:nvSpPr>
        <p:spPr>
          <a:xfrm>
            <a:off x="469232" y="2241679"/>
            <a:ext cx="6833935" cy="67710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does it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flesh is separated from its original part of the body but is left attached to its artery / vein.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flap is used to rebuild the missing body part by rotating/moving it into place.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E63BD4-F04A-9233-C4BB-2EB22AC9ADE3}"/>
              </a:ext>
            </a:extLst>
          </p:cNvPr>
          <p:cNvSpPr txBox="1"/>
          <p:nvPr/>
        </p:nvSpPr>
        <p:spPr>
          <a:xfrm>
            <a:off x="469232" y="3193507"/>
            <a:ext cx="3958040" cy="123110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Supraclavicular Flap (SCAIF)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This flap comes from the skin and fatty tissue of the neck and shoulder.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flap is moved into neck, face, mouth or throat.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is closed as a long incision.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a long scar on your shoulder.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E8F2A5-41C7-AC5E-84A0-83B8929ED584}"/>
              </a:ext>
            </a:extLst>
          </p:cNvPr>
          <p:cNvSpPr txBox="1"/>
          <p:nvPr/>
        </p:nvSpPr>
        <p:spPr>
          <a:xfrm>
            <a:off x="469232" y="4661675"/>
            <a:ext cx="3958040" cy="344709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to expect?</a:t>
            </a:r>
            <a:endParaRPr lang="en-US" sz="1400" dirty="0">
              <a:solidFill>
                <a:srgbClr val="03246C"/>
              </a:solidFill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Short term: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will have 2 or more drains for 1-2 weeks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Stitches or staples are removed in 1-2 weeks.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shoulder will feel tight and weak for several weeks. </a:t>
            </a:r>
          </a:p>
          <a:p>
            <a:pPr marL="344488" lvl="1" indent="-173038">
              <a:buFont typeface="Arial" panose="020B0604020202020204" pitchFamily="34" charset="0"/>
              <a:buChar char="•"/>
              <a:tabLst>
                <a:tab pos="280988" algn="l"/>
                <a:tab pos="3763963" algn="l"/>
              </a:tabLst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Your shoulder will feel stiff at first, but should improve over a few weeks. </a:t>
            </a:r>
          </a:p>
          <a:p>
            <a:pPr marL="171450" lvl="1" indent="-161925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Long term: 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The wound / scar will heal over the course of several months.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You may have temporary or permanent numbness, swelling and weakness in your back or shoulder.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With proper physical therapy you should regain near normal movement and use of your shoulder / back.</a:t>
            </a:r>
          </a:p>
          <a:p>
            <a:pPr marL="344488" lvl="2" indent="-173038">
              <a:buFont typeface="Arial" panose="020B0604020202020204" pitchFamily="34" charset="0"/>
              <a:buChar char="•"/>
            </a:pPr>
            <a:r>
              <a:rPr lang="en-US" sz="1200" b="1" dirty="0">
                <a:latin typeface="Roboto" pitchFamily="34" charset="0"/>
                <a:ea typeface="Roboto" pitchFamily="34" charset="-122"/>
                <a:cs typeface="Roboto" pitchFamily="34" charset="-120"/>
              </a:rPr>
              <a:t>If you do not do the prescribed therapy, you may not recover.</a:t>
            </a:r>
          </a:p>
        </p:txBody>
      </p:sp>
      <p:pic>
        <p:nvPicPr>
          <p:cNvPr id="17" name="Picture 2" descr="AHNS - American Head and Neck Society - Head and Neck Cancer Research &amp;  Education">
            <a:extLst>
              <a:ext uri="{FF2B5EF4-FFF2-40B4-BE49-F238E27FC236}">
                <a16:creationId xmlns:a16="http://schemas.microsoft.com/office/drawing/2014/main" id="{A4BDFB80-C7E0-CBFB-2013-6626C3B2C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465" y="430258"/>
            <a:ext cx="822959" cy="8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04EAE8B-4D00-8D1F-BC45-6B0F88850A56}"/>
              </a:ext>
            </a:extLst>
          </p:cNvPr>
          <p:cNvSpPr txBox="1"/>
          <p:nvPr/>
        </p:nvSpPr>
        <p:spPr>
          <a:xfrm>
            <a:off x="482230" y="8286363"/>
            <a:ext cx="6833934" cy="14157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400" b="1" u="sng" dirty="0">
                <a:solidFill>
                  <a:srgbClr val="03246C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to take care of the wound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No lifting more </a:t>
            </a:r>
            <a:r>
              <a:rPr lang="en-US" sz="1200">
                <a:latin typeface="Roboto" pitchFamily="34" charset="0"/>
                <a:ea typeface="Roboto" pitchFamily="34" charset="-122"/>
                <a:cs typeface="Roboto" pitchFamily="34" charset="-120"/>
              </a:rPr>
              <a:t>than 10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lbs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until your doctor clears you. But lots of walking is encouraged!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Go to your prescribed physical therapy / occupational therapy appointments</a:t>
            </a:r>
            <a:b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</a:br>
            <a:r>
              <a:rPr lang="en-US" sz="1200" b="1" u="sng" dirty="0">
                <a:latin typeface="Roboto" pitchFamily="34" charset="0"/>
                <a:ea typeface="Roboto" pitchFamily="34" charset="-122"/>
                <a:cs typeface="Roboto" pitchFamily="34" charset="-120"/>
              </a:rPr>
              <a:t>Dressing:</a:t>
            </a:r>
            <a:endParaRPr lang="en-US" sz="1200" dirty="0">
              <a:latin typeface="Roboto" pitchFamily="34" charset="0"/>
              <a:ea typeface="Roboto" pitchFamily="34" charset="-122"/>
              <a:cs typeface="Roboto" pitchFamily="34" charset="-120"/>
            </a:endParaRP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1: Clean the wound with gentle soap and water or ½ strength hydrogen peroxide daily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2: Apply Aquaphor or </a:t>
            </a:r>
            <a:r>
              <a:rPr lang="en-US" sz="1200" dirty="0" err="1">
                <a:latin typeface="Roboto" pitchFamily="34" charset="0"/>
                <a:ea typeface="Roboto" pitchFamily="34" charset="-122"/>
                <a:cs typeface="Roboto" pitchFamily="34" charset="-120"/>
              </a:rPr>
              <a:t>vaseline</a:t>
            </a:r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 to the incision / scars and skin graft to prevent scabs or crusts</a:t>
            </a:r>
          </a:p>
          <a:p>
            <a:r>
              <a:rPr lang="en-US" sz="1200" dirty="0">
                <a:latin typeface="Roboto" pitchFamily="34" charset="0"/>
                <a:ea typeface="Roboto" pitchFamily="34" charset="-122"/>
                <a:cs typeface="Roboto" pitchFamily="34" charset="-120"/>
              </a:rPr>
              <a:t>Step 3: Apply an island bandage dressing over top. </a:t>
            </a:r>
          </a:p>
        </p:txBody>
      </p:sp>
      <p:pic>
        <p:nvPicPr>
          <p:cNvPr id="24" name="Object 11" descr="preencoded.png">
            <a:extLst>
              <a:ext uri="{FF2B5EF4-FFF2-40B4-BE49-F238E27FC236}">
                <a16:creationId xmlns:a16="http://schemas.microsoft.com/office/drawing/2014/main" id="{8873E9D1-733D-E22F-18DF-96A1358C1B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1768" y="3021302"/>
            <a:ext cx="2283230" cy="1904065"/>
          </a:xfrm>
          <a:prstGeom prst="rect">
            <a:avLst/>
          </a:prstGeom>
        </p:spPr>
      </p:pic>
      <p:pic>
        <p:nvPicPr>
          <p:cNvPr id="25" name="Object 12" descr="preencoded.png">
            <a:extLst>
              <a:ext uri="{FF2B5EF4-FFF2-40B4-BE49-F238E27FC236}">
                <a16:creationId xmlns:a16="http://schemas.microsoft.com/office/drawing/2014/main" id="{D925AC86-7A21-4E3E-0DE3-E73940B29F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8830" y="4948304"/>
            <a:ext cx="2116168" cy="1767623"/>
          </a:xfrm>
          <a:prstGeom prst="rect">
            <a:avLst/>
          </a:prstGeom>
        </p:spPr>
      </p:pic>
      <p:pic>
        <p:nvPicPr>
          <p:cNvPr id="26" name="Object 4" descr="preencoded.png">
            <a:extLst>
              <a:ext uri="{FF2B5EF4-FFF2-40B4-BE49-F238E27FC236}">
                <a16:creationId xmlns:a16="http://schemas.microsoft.com/office/drawing/2014/main" id="{3531E02E-7737-4964-4249-CCFC4CCF17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6129" y="6715927"/>
            <a:ext cx="1759118" cy="146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79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217</TotalTime>
  <Words>349</Words>
  <Application>Microsoft Macintosh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Dziegielewski,Peter T</dc:creator>
  <cp:lastModifiedBy>Dziegielewski,Peter T</cp:lastModifiedBy>
  <cp:revision>10</cp:revision>
  <dcterms:created xsi:type="dcterms:W3CDTF">2023-03-31T13:19:35Z</dcterms:created>
  <dcterms:modified xsi:type="dcterms:W3CDTF">2025-08-01T19:24:08Z</dcterms:modified>
</cp:coreProperties>
</file>