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266"/>
    <p:restoredTop sz="96327"/>
  </p:normalViewPr>
  <p:slideViewPr>
    <p:cSldViewPr snapToGrid="0">
      <p:cViewPr varScale="1">
        <p:scale>
          <a:sx n="84" d="100"/>
          <a:sy n="84" d="100"/>
        </p:scale>
        <p:origin x="263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580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395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021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883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529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086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976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821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206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536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841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119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3" descr="preencoded.png">
            <a:extLst>
              <a:ext uri="{FF2B5EF4-FFF2-40B4-BE49-F238E27FC236}">
                <a16:creationId xmlns:a16="http://schemas.microsoft.com/office/drawing/2014/main" id="{9A9951E7-D42A-5C98-581B-904611F66B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007" y="398500"/>
            <a:ext cx="7098383" cy="948941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541E045-EDA7-D086-E315-63DEF5D6E7C3}"/>
              </a:ext>
            </a:extLst>
          </p:cNvPr>
          <p:cNvSpPr txBox="1"/>
          <p:nvPr/>
        </p:nvSpPr>
        <p:spPr>
          <a:xfrm>
            <a:off x="1426687" y="515466"/>
            <a:ext cx="494413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0325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Submental Flap</a:t>
            </a:r>
            <a:endParaRPr lang="en-US" sz="2000" dirty="0"/>
          </a:p>
        </p:txBody>
      </p:sp>
      <p:pic>
        <p:nvPicPr>
          <p:cNvPr id="1026" name="Picture 2" descr="AHNS - American Head and Neck Society - Head and Neck Cancer Research &amp;  Education">
            <a:extLst>
              <a:ext uri="{FF2B5EF4-FFF2-40B4-BE49-F238E27FC236}">
                <a16:creationId xmlns:a16="http://schemas.microsoft.com/office/drawing/2014/main" id="{E4D88184-2BC6-FA1C-FD22-990D4AA41F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867" y="413975"/>
            <a:ext cx="822959" cy="822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F4E2943-E9FC-952F-E65B-4C5326B4BB5F}"/>
              </a:ext>
            </a:extLst>
          </p:cNvPr>
          <p:cNvSpPr txBox="1"/>
          <p:nvPr/>
        </p:nvSpPr>
        <p:spPr>
          <a:xfrm>
            <a:off x="469232" y="1271795"/>
            <a:ext cx="6833936" cy="861774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What is a “regional flap”?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Flesh is moved from one part of the body to another, while leaving it connected to its original blood supply.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It is used to rebuild the body part that was removed.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9A690AD-9B77-082B-FD73-491600284CC8}"/>
              </a:ext>
            </a:extLst>
          </p:cNvPr>
          <p:cNvSpPr txBox="1"/>
          <p:nvPr/>
        </p:nvSpPr>
        <p:spPr>
          <a:xfrm>
            <a:off x="469232" y="2241679"/>
            <a:ext cx="6833935" cy="677108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How does it work?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The flesh is separated from its original part of the body but is left attached to its artery / vein.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The flap is used to rebuild the missing body part by rotating/moving it into place.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6E63BD4-F04A-9233-C4BB-2EB22AC9ADE3}"/>
              </a:ext>
            </a:extLst>
          </p:cNvPr>
          <p:cNvSpPr txBox="1"/>
          <p:nvPr/>
        </p:nvSpPr>
        <p:spPr>
          <a:xfrm>
            <a:off x="476867" y="3240130"/>
            <a:ext cx="3958040" cy="141577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Submental Flap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This flap comes from the skin and fatty tissue under your chin.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The flap is moved into neck, face, mouth or throat.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The wound is closed as a long incision.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 will have a scar from one side of your neck to the other and it may look like a neck lift.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7E8F2A5-41C7-AC5E-84A0-83B8929ED584}"/>
              </a:ext>
            </a:extLst>
          </p:cNvPr>
          <p:cNvSpPr txBox="1"/>
          <p:nvPr/>
        </p:nvSpPr>
        <p:spPr>
          <a:xfrm>
            <a:off x="476867" y="4902356"/>
            <a:ext cx="3958040" cy="3077766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What to expect?</a:t>
            </a:r>
            <a:endParaRPr lang="en-US" sz="1400" dirty="0">
              <a:solidFill>
                <a:srgbClr val="03246C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Short term: </a:t>
            </a:r>
          </a:p>
          <a:p>
            <a:pPr marL="344488" lvl="1" indent="-173038">
              <a:buFont typeface="Arial" panose="020B0604020202020204" pitchFamily="34" charset="0"/>
              <a:buChar char="•"/>
              <a:tabLst>
                <a:tab pos="280988" algn="l"/>
              </a:tabLst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 will have 1 or more drains for 5-7 days.</a:t>
            </a:r>
          </a:p>
          <a:p>
            <a:pPr marL="344488" lvl="1" indent="-173038">
              <a:buFont typeface="Arial" panose="020B0604020202020204" pitchFamily="34" charset="0"/>
              <a:buChar char="•"/>
              <a:tabLst>
                <a:tab pos="280988" algn="l"/>
              </a:tabLst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Stitches or staples are removed in 5-7 days.</a:t>
            </a:r>
          </a:p>
          <a:p>
            <a:pPr marL="344488" lvl="1" indent="-173038">
              <a:buFont typeface="Arial" panose="020B0604020202020204" pitchFamily="34" charset="0"/>
              <a:buChar char="•"/>
              <a:tabLst>
                <a:tab pos="280988" algn="l"/>
                <a:tab pos="3763963" algn="l"/>
              </a:tabLst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Your neck will feel tight and numb for several weeks. </a:t>
            </a:r>
          </a:p>
          <a:p>
            <a:pPr marL="344488" lvl="1" indent="-173038">
              <a:buFont typeface="Arial" panose="020B0604020202020204" pitchFamily="34" charset="0"/>
              <a:buChar char="•"/>
              <a:tabLst>
                <a:tab pos="280988" algn="l"/>
                <a:tab pos="3763963" algn="l"/>
              </a:tabLst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Your neck will loosen up over a few weeks.</a:t>
            </a:r>
          </a:p>
          <a:p>
            <a:pPr marL="171450" lvl="1" indent="-161925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Long term: </a:t>
            </a:r>
          </a:p>
          <a:p>
            <a:pPr marL="344488" lvl="2" indent="-173038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The wound / scar will heal over the course of several months.</a:t>
            </a:r>
          </a:p>
          <a:p>
            <a:pPr marL="344488" lvl="2" indent="-173038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 may have temporary or permanent numbness, swelling and weakness in your neck.</a:t>
            </a:r>
          </a:p>
          <a:p>
            <a:pPr marL="344488" lvl="2" indent="-173038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With proper physical therapy you should regain near normal movement and use of your neck.</a:t>
            </a:r>
          </a:p>
          <a:p>
            <a:pPr marL="344488" lvl="2" indent="-173038">
              <a:buFont typeface="Arial" panose="020B0604020202020204" pitchFamily="34" charset="0"/>
              <a:buChar char="•"/>
            </a:pPr>
            <a:r>
              <a:rPr lang="en-US" sz="1200" b="1" dirty="0">
                <a:latin typeface="Roboto" pitchFamily="34" charset="0"/>
                <a:ea typeface="Roboto" pitchFamily="34" charset="-122"/>
                <a:cs typeface="Roboto" pitchFamily="34" charset="-120"/>
              </a:rPr>
              <a:t>If you do not do the prescribed therapy, you may not recover.</a:t>
            </a:r>
          </a:p>
        </p:txBody>
      </p:sp>
      <p:pic>
        <p:nvPicPr>
          <p:cNvPr id="17" name="Picture 2" descr="AHNS - American Head and Neck Society - Head and Neck Cancer Research &amp;  Education">
            <a:extLst>
              <a:ext uri="{FF2B5EF4-FFF2-40B4-BE49-F238E27FC236}">
                <a16:creationId xmlns:a16="http://schemas.microsoft.com/office/drawing/2014/main" id="{A4BDFB80-C7E0-CBFB-2013-6626C3B2C4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7465" y="430258"/>
            <a:ext cx="822959" cy="822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04EAE8B-4D00-8D1F-BC45-6B0F88850A56}"/>
              </a:ext>
            </a:extLst>
          </p:cNvPr>
          <p:cNvSpPr txBox="1"/>
          <p:nvPr/>
        </p:nvSpPr>
        <p:spPr>
          <a:xfrm>
            <a:off x="482230" y="8286363"/>
            <a:ext cx="6833934" cy="1231106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How to take care of the wound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No lifting more </a:t>
            </a:r>
            <a:r>
              <a:rPr lang="en-US" sz="1200">
                <a:latin typeface="Roboto" pitchFamily="34" charset="0"/>
                <a:ea typeface="Roboto" pitchFamily="34" charset="-122"/>
                <a:cs typeface="Roboto" pitchFamily="34" charset="-120"/>
              </a:rPr>
              <a:t>than 10 </a:t>
            </a:r>
            <a:r>
              <a:rPr lang="en-US" sz="1200" dirty="0" err="1">
                <a:latin typeface="Roboto" pitchFamily="34" charset="0"/>
                <a:ea typeface="Roboto" pitchFamily="34" charset="-122"/>
                <a:cs typeface="Roboto" pitchFamily="34" charset="-120"/>
              </a:rPr>
              <a:t>lbs</a:t>
            </a: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 until your doctor clears you. But lots of walking is encouraged!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Go to your prescribed physical therapy / occupational therapy appointments</a:t>
            </a:r>
            <a:b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</a:br>
            <a:r>
              <a:rPr lang="en-US" sz="1200" b="1" u="sng" dirty="0">
                <a:latin typeface="Roboto" pitchFamily="34" charset="0"/>
                <a:ea typeface="Roboto" pitchFamily="34" charset="-122"/>
                <a:cs typeface="Roboto" pitchFamily="34" charset="-120"/>
              </a:rPr>
              <a:t>Dressing:</a:t>
            </a:r>
            <a:endParaRPr lang="en-US" sz="1200" dirty="0"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Step 1: Clean the wound with gentle soap and water or ½ strength hydrogen peroxide daily</a:t>
            </a:r>
          </a:p>
          <a:p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Step 2: Apply Aquaphor or </a:t>
            </a:r>
            <a:r>
              <a:rPr lang="en-US" sz="1200" dirty="0" err="1">
                <a:latin typeface="Roboto" pitchFamily="34" charset="0"/>
                <a:ea typeface="Roboto" pitchFamily="34" charset="-122"/>
                <a:cs typeface="Roboto" pitchFamily="34" charset="-120"/>
              </a:rPr>
              <a:t>vaseline</a:t>
            </a: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 to the incision / scars and skin graft to prevent scabs or crusts</a:t>
            </a:r>
          </a:p>
        </p:txBody>
      </p:sp>
      <p:pic>
        <p:nvPicPr>
          <p:cNvPr id="27" name="Object 10" descr="preencoded.png">
            <a:extLst>
              <a:ext uri="{FF2B5EF4-FFF2-40B4-BE49-F238E27FC236}">
                <a16:creationId xmlns:a16="http://schemas.microsoft.com/office/drawing/2014/main" id="{D27A15CC-E418-8F7C-BFFE-D168D131DEE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49870" y="3207005"/>
            <a:ext cx="1617595" cy="1217608"/>
          </a:xfrm>
          <a:prstGeom prst="rect">
            <a:avLst/>
          </a:prstGeom>
        </p:spPr>
      </p:pic>
      <p:pic>
        <p:nvPicPr>
          <p:cNvPr id="28" name="Object 11" descr="preencoded.png">
            <a:extLst>
              <a:ext uri="{FF2B5EF4-FFF2-40B4-BE49-F238E27FC236}">
                <a16:creationId xmlns:a16="http://schemas.microsoft.com/office/drawing/2014/main" id="{9167ACCB-510C-5309-9150-06E4B42F825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1848" y="4661675"/>
            <a:ext cx="2331965" cy="1755334"/>
          </a:xfrm>
          <a:prstGeom prst="rect">
            <a:avLst/>
          </a:prstGeom>
        </p:spPr>
      </p:pic>
      <p:pic>
        <p:nvPicPr>
          <p:cNvPr id="29" name="Object 12" descr="preencoded.png">
            <a:extLst>
              <a:ext uri="{FF2B5EF4-FFF2-40B4-BE49-F238E27FC236}">
                <a16:creationId xmlns:a16="http://schemas.microsoft.com/office/drawing/2014/main" id="{D50460AF-2173-9C8A-4B54-A615D066343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71848" y="6385224"/>
            <a:ext cx="2168820" cy="1632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679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240</TotalTime>
  <Words>332</Words>
  <Application>Microsoft Macintosh PowerPoint</Application>
  <PresentationFormat>Custom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Roboto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Dziegielewski,Peter T</dc:creator>
  <cp:lastModifiedBy>Dziegielewski,Peter T</cp:lastModifiedBy>
  <cp:revision>12</cp:revision>
  <dcterms:created xsi:type="dcterms:W3CDTF">2023-03-31T13:19:35Z</dcterms:created>
  <dcterms:modified xsi:type="dcterms:W3CDTF">2025-08-01T19:24:42Z</dcterms:modified>
</cp:coreProperties>
</file>